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6"/>
    <p:sldId id="257" r:id="rId27"/>
    <p:sldId id="258" r:id="rId28"/>
    <p:sldId id="259" r:id="rId29"/>
    <p:sldId id="260" r:id="rId30"/>
    <p:sldId id="261" r:id="rId31"/>
    <p:sldId id="262" r:id="rId32"/>
    <p:sldId id="263" r:id="rId33"/>
    <p:sldId id="264" r:id="rId34"/>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Railey" charset="1" panose="00000000000000000000"/>
      <p:regular r:id="rId10"/>
    </p:embeddedFont>
    <p:embeddedFont>
      <p:font typeface="Dekko" charset="1" panose="00000500000000000000"/>
      <p:regular r:id="rId11"/>
    </p:embeddedFont>
    <p:embeddedFont>
      <p:font typeface="Proxima Nova" charset="1" panose="02000506030000020004"/>
      <p:regular r:id="rId12"/>
    </p:embeddedFont>
    <p:embeddedFont>
      <p:font typeface="Proxima Nova Bold" charset="1" panose="02000506030000020004"/>
      <p:regular r:id="rId13"/>
    </p:embeddedFont>
    <p:embeddedFont>
      <p:font typeface="Proxima Nova Italics" charset="1" panose="02000506030000020004"/>
      <p:regular r:id="rId14"/>
    </p:embeddedFont>
    <p:embeddedFont>
      <p:font typeface="Proxima Nova Bold Italics" charset="1" panose="02000506030000020004"/>
      <p:regular r:id="rId15"/>
    </p:embeddedFont>
    <p:embeddedFont>
      <p:font typeface="Proxima Nova Light" charset="1" panose="02000506030000020004"/>
      <p:regular r:id="rId16"/>
    </p:embeddedFont>
    <p:embeddedFont>
      <p:font typeface="Proxima Nova Light Italics" charset="1" panose="02000506030000020004"/>
      <p:regular r:id="rId17"/>
    </p:embeddedFont>
    <p:embeddedFont>
      <p:font typeface="Proxima Nova Heavy" charset="1" panose="02000506030000020004"/>
      <p:regular r:id="rId18"/>
    </p:embeddedFont>
    <p:embeddedFont>
      <p:font typeface="Proxima Nova Heavy Italics" charset="1" panose="02000506030000020004"/>
      <p:regular r:id="rId19"/>
    </p:embeddedFont>
    <p:embeddedFont>
      <p:font typeface="Canva Sans" charset="1" panose="020B0503030501040103"/>
      <p:regular r:id="rId20"/>
    </p:embeddedFont>
    <p:embeddedFont>
      <p:font typeface="Canva Sans Bold" charset="1" panose="020B0803030501040103"/>
      <p:regular r:id="rId21"/>
    </p:embeddedFont>
    <p:embeddedFont>
      <p:font typeface="Canva Sans Italics" charset="1" panose="020B0503030501040103"/>
      <p:regular r:id="rId22"/>
    </p:embeddedFont>
    <p:embeddedFont>
      <p:font typeface="Canva Sans Bold Italics" charset="1" panose="020B0803030501040103"/>
      <p:regular r:id="rId23"/>
    </p:embeddedFont>
    <p:embeddedFont>
      <p:font typeface="Canva Sans Medium" charset="1" panose="020B0603030501040103"/>
      <p:regular r:id="rId24"/>
    </p:embeddedFont>
    <p:embeddedFont>
      <p:font typeface="Canva Sans Medium Italics" charset="1" panose="020B0603030501040103"/>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slides/slide1.xml" Type="http://schemas.openxmlformats.org/officeDocument/2006/relationships/slide"/><Relationship Id="rId27" Target="slides/slide2.xml" Type="http://schemas.openxmlformats.org/officeDocument/2006/relationships/slide"/><Relationship Id="rId28" Target="slides/slide3.xml" Type="http://schemas.openxmlformats.org/officeDocument/2006/relationships/slide"/><Relationship Id="rId29" Target="slides/slide4.xml" Type="http://schemas.openxmlformats.org/officeDocument/2006/relationships/slide"/><Relationship Id="rId3" Target="viewProps.xml" Type="http://schemas.openxmlformats.org/officeDocument/2006/relationships/viewProps"/><Relationship Id="rId30" Target="slides/slide5.xml" Type="http://schemas.openxmlformats.org/officeDocument/2006/relationships/slide"/><Relationship Id="rId31" Target="slides/slide6.xml" Type="http://schemas.openxmlformats.org/officeDocument/2006/relationships/slide"/><Relationship Id="rId32" Target="slides/slide7.xml" Type="http://schemas.openxmlformats.org/officeDocument/2006/relationships/slide"/><Relationship Id="rId33" Target="slides/slide8.xml" Type="http://schemas.openxmlformats.org/officeDocument/2006/relationships/slide"/><Relationship Id="rId34" Target="slides/slide9.xml" Type="http://schemas.openxmlformats.org/officeDocument/2006/relationships/slide"/><Relationship Id="rId4" Target="theme/theme1.xml" Type="http://schemas.openxmlformats.org/officeDocument/2006/relationships/them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svg" Type="http://schemas.openxmlformats.org/officeDocument/2006/relationships/image"/><Relationship Id="rId12" Target="../media/image11.png" Type="http://schemas.openxmlformats.org/officeDocument/2006/relationships/image"/><Relationship Id="rId13" Target="../media/image12.svg" Type="http://schemas.openxmlformats.org/officeDocument/2006/relationships/image"/><Relationship Id="rId14" Target="../media/image13.png" Type="http://schemas.openxmlformats.org/officeDocument/2006/relationships/image"/><Relationship Id="rId15" Target="../media/image14.svg" Type="http://schemas.openxmlformats.org/officeDocument/2006/relationships/image"/><Relationship Id="rId16" Target="../media/image15.png" Type="http://schemas.openxmlformats.org/officeDocument/2006/relationships/image"/><Relationship Id="rId17" Target="../media/image16.sv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8.sv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png" Type="http://schemas.openxmlformats.org/officeDocument/2006/relationships/image"/><Relationship Id="rId11" Target="../media/image30.svg" Type="http://schemas.openxmlformats.org/officeDocument/2006/relationships/image"/><Relationship Id="rId2" Target="../media/image21.png" Type="http://schemas.openxmlformats.org/officeDocument/2006/relationships/image"/><Relationship Id="rId3" Target="../media/image2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 Id="rId8" Target="../media/image27.png" Type="http://schemas.openxmlformats.org/officeDocument/2006/relationships/image"/><Relationship Id="rId9" Target="../media/image28.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32.sv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35.png" Type="http://schemas.openxmlformats.org/officeDocument/2006/relationships/image"/><Relationship Id="rId7" Target="../media/image3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 Id="rId6" Target="../media/image41.png" Type="http://schemas.openxmlformats.org/officeDocument/2006/relationships/image"/><Relationship Id="rId7" Target="../media/image42.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 Id="rId3" Target="../media/image44.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47.png" Type="http://schemas.openxmlformats.org/officeDocument/2006/relationships/image"/><Relationship Id="rId7" Target="../media/image48.svg" Type="http://schemas.openxmlformats.org/officeDocument/2006/relationships/image"/><Relationship Id="rId8" Target="../media/image49.png" Type="http://schemas.openxmlformats.org/officeDocument/2006/relationships/image"/><Relationship Id="rId9" Target="../media/image50.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9.png" Type="http://schemas.openxmlformats.org/officeDocument/2006/relationships/image"/><Relationship Id="rId11" Target="../media/image60.svg" Type="http://schemas.openxmlformats.org/officeDocument/2006/relationships/image"/><Relationship Id="rId12" Target="../media/image47.png" Type="http://schemas.openxmlformats.org/officeDocument/2006/relationships/image"/><Relationship Id="rId13" Target="../media/image48.svg" Type="http://schemas.openxmlformats.org/officeDocument/2006/relationships/image"/><Relationship Id="rId2" Target="../media/image51.png" Type="http://schemas.openxmlformats.org/officeDocument/2006/relationships/image"/><Relationship Id="rId3" Target="../media/image52.svg" Type="http://schemas.openxmlformats.org/officeDocument/2006/relationships/image"/><Relationship Id="rId4" Target="../media/image53.png" Type="http://schemas.openxmlformats.org/officeDocument/2006/relationships/image"/><Relationship Id="rId5" Target="../media/image54.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 Id="rId8" Target="../media/image57.png" Type="http://schemas.openxmlformats.org/officeDocument/2006/relationships/image"/><Relationship Id="rId9" Target="../media/image5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1.png" Type="http://schemas.openxmlformats.org/officeDocument/2006/relationships/image"/><Relationship Id="rId3" Target="../media/image62.sv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5.png" Type="http://schemas.openxmlformats.org/officeDocument/2006/relationships/image"/><Relationship Id="rId11" Target="../media/image76.svg" Type="http://schemas.openxmlformats.org/officeDocument/2006/relationships/image"/><Relationship Id="rId12" Target="mailto:cabinet@gl.politiaromana.ro" TargetMode="External" Type="http://schemas.openxmlformats.org/officeDocument/2006/relationships/hyperlink"/><Relationship Id="rId2" Target="../media/image67.png" Type="http://schemas.openxmlformats.org/officeDocument/2006/relationships/image"/><Relationship Id="rId3" Target="../media/image68.svg" Type="http://schemas.openxmlformats.org/officeDocument/2006/relationships/image"/><Relationship Id="rId4" Target="../media/image69.png" Type="http://schemas.openxmlformats.org/officeDocument/2006/relationships/image"/><Relationship Id="rId5" Target="../media/image70.svg" Type="http://schemas.openxmlformats.org/officeDocument/2006/relationships/image"/><Relationship Id="rId6" Target="../media/image71.png" Type="http://schemas.openxmlformats.org/officeDocument/2006/relationships/image"/><Relationship Id="rId7" Target="../media/image72.svg" Type="http://schemas.openxmlformats.org/officeDocument/2006/relationships/image"/><Relationship Id="rId8" Target="../media/image73.png" Type="http://schemas.openxmlformats.org/officeDocument/2006/relationships/image"/><Relationship Id="rId9" Target="../media/image74.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F3DB"/>
        </a:solidFill>
      </p:bgPr>
    </p:bg>
    <p:spTree>
      <p:nvGrpSpPr>
        <p:cNvPr id="1" name=""/>
        <p:cNvGrpSpPr/>
        <p:nvPr/>
      </p:nvGrpSpPr>
      <p:grpSpPr>
        <a:xfrm>
          <a:off x="0" y="0"/>
          <a:ext cx="0" cy="0"/>
          <a:chOff x="0" y="0"/>
          <a:chExt cx="0" cy="0"/>
        </a:xfrm>
      </p:grpSpPr>
      <p:grpSp>
        <p:nvGrpSpPr>
          <p:cNvPr name="Group 2" id="2"/>
          <p:cNvGrpSpPr/>
          <p:nvPr/>
        </p:nvGrpSpPr>
        <p:grpSpPr>
          <a:xfrm rot="0">
            <a:off x="0" y="8593336"/>
            <a:ext cx="18288000" cy="1693664"/>
            <a:chOff x="0" y="0"/>
            <a:chExt cx="4816593" cy="446068"/>
          </a:xfrm>
        </p:grpSpPr>
        <p:sp>
          <p:nvSpPr>
            <p:cNvPr name="Freeform 3" id="3"/>
            <p:cNvSpPr/>
            <p:nvPr/>
          </p:nvSpPr>
          <p:spPr>
            <a:xfrm flipH="false" flipV="false" rot="0">
              <a:off x="0" y="0"/>
              <a:ext cx="4816592" cy="446068"/>
            </a:xfrm>
            <a:custGeom>
              <a:avLst/>
              <a:gdLst/>
              <a:ahLst/>
              <a:cxnLst/>
              <a:rect r="r" b="b" t="t" l="l"/>
              <a:pathLst>
                <a:path h="446068" w="4816592">
                  <a:moveTo>
                    <a:pt x="0" y="0"/>
                  </a:moveTo>
                  <a:lnTo>
                    <a:pt x="4816592" y="0"/>
                  </a:lnTo>
                  <a:lnTo>
                    <a:pt x="4816592" y="446068"/>
                  </a:lnTo>
                  <a:lnTo>
                    <a:pt x="0" y="446068"/>
                  </a:lnTo>
                  <a:close/>
                </a:path>
              </a:pathLst>
            </a:custGeom>
            <a:solidFill>
              <a:srgbClr val="DBC09F"/>
            </a:solidFill>
          </p:spPr>
        </p:sp>
        <p:sp>
          <p:nvSpPr>
            <p:cNvPr name="TextBox 4" id="4"/>
            <p:cNvSpPr txBox="true"/>
            <p:nvPr/>
          </p:nvSpPr>
          <p:spPr>
            <a:xfrm>
              <a:off x="0" y="-38100"/>
              <a:ext cx="4816593" cy="484168"/>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0" y="1913299"/>
            <a:ext cx="3533119" cy="6842307"/>
          </a:xfrm>
          <a:custGeom>
            <a:avLst/>
            <a:gdLst/>
            <a:ahLst/>
            <a:cxnLst/>
            <a:rect r="r" b="b" t="t" l="l"/>
            <a:pathLst>
              <a:path h="6842307" w="3533119">
                <a:moveTo>
                  <a:pt x="0" y="0"/>
                </a:moveTo>
                <a:lnTo>
                  <a:pt x="3533119" y="0"/>
                </a:lnTo>
                <a:lnTo>
                  <a:pt x="3533119" y="6842307"/>
                </a:lnTo>
                <a:lnTo>
                  <a:pt x="0" y="684230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9802045" y="3834964"/>
            <a:ext cx="3121906" cy="4919910"/>
          </a:xfrm>
          <a:custGeom>
            <a:avLst/>
            <a:gdLst/>
            <a:ahLst/>
            <a:cxnLst/>
            <a:rect r="r" b="b" t="t" l="l"/>
            <a:pathLst>
              <a:path h="4919910" w="3121906">
                <a:moveTo>
                  <a:pt x="0" y="0"/>
                </a:moveTo>
                <a:lnTo>
                  <a:pt x="3121906" y="0"/>
                </a:lnTo>
                <a:lnTo>
                  <a:pt x="3121906" y="4919910"/>
                </a:lnTo>
                <a:lnTo>
                  <a:pt x="0" y="491991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6214983" y="3834964"/>
            <a:ext cx="3587061" cy="4919910"/>
          </a:xfrm>
          <a:custGeom>
            <a:avLst/>
            <a:gdLst/>
            <a:ahLst/>
            <a:cxnLst/>
            <a:rect r="r" b="b" t="t" l="l"/>
            <a:pathLst>
              <a:path h="4919910" w="3587061">
                <a:moveTo>
                  <a:pt x="0" y="0"/>
                </a:moveTo>
                <a:lnTo>
                  <a:pt x="3587062" y="0"/>
                </a:lnTo>
                <a:lnTo>
                  <a:pt x="3587062" y="4919910"/>
                </a:lnTo>
                <a:lnTo>
                  <a:pt x="0" y="491991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3533119" y="3372302"/>
            <a:ext cx="2681865" cy="5383305"/>
          </a:xfrm>
          <a:custGeom>
            <a:avLst/>
            <a:gdLst/>
            <a:ahLst/>
            <a:cxnLst/>
            <a:rect r="r" b="b" t="t" l="l"/>
            <a:pathLst>
              <a:path h="5383305" w="2681865">
                <a:moveTo>
                  <a:pt x="0" y="0"/>
                </a:moveTo>
                <a:lnTo>
                  <a:pt x="2681864" y="0"/>
                </a:lnTo>
                <a:lnTo>
                  <a:pt x="2681864" y="5383304"/>
                </a:lnTo>
                <a:lnTo>
                  <a:pt x="0" y="538330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12461659" y="3372302"/>
            <a:ext cx="3357225" cy="5383305"/>
          </a:xfrm>
          <a:custGeom>
            <a:avLst/>
            <a:gdLst/>
            <a:ahLst/>
            <a:cxnLst/>
            <a:rect r="r" b="b" t="t" l="l"/>
            <a:pathLst>
              <a:path h="5383305" w="3357225">
                <a:moveTo>
                  <a:pt x="0" y="0"/>
                </a:moveTo>
                <a:lnTo>
                  <a:pt x="3357224" y="0"/>
                </a:lnTo>
                <a:lnTo>
                  <a:pt x="3357224" y="5383304"/>
                </a:lnTo>
                <a:lnTo>
                  <a:pt x="0" y="538330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0" id="10"/>
          <p:cNvSpPr/>
          <p:nvPr/>
        </p:nvSpPr>
        <p:spPr>
          <a:xfrm flipH="false" flipV="false" rot="0">
            <a:off x="1028700" y="5143500"/>
            <a:ext cx="6048650" cy="4992886"/>
          </a:xfrm>
          <a:custGeom>
            <a:avLst/>
            <a:gdLst/>
            <a:ahLst/>
            <a:cxnLst/>
            <a:rect r="r" b="b" t="t" l="l"/>
            <a:pathLst>
              <a:path h="4992886" w="6048650">
                <a:moveTo>
                  <a:pt x="0" y="0"/>
                </a:moveTo>
                <a:lnTo>
                  <a:pt x="6048650" y="0"/>
                </a:lnTo>
                <a:lnTo>
                  <a:pt x="6048650" y="4992886"/>
                </a:lnTo>
                <a:lnTo>
                  <a:pt x="0" y="499288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1" id="11"/>
          <p:cNvSpPr/>
          <p:nvPr/>
        </p:nvSpPr>
        <p:spPr>
          <a:xfrm flipH="false" flipV="false" rot="0">
            <a:off x="15818883" y="1531394"/>
            <a:ext cx="2469117" cy="7223480"/>
          </a:xfrm>
          <a:custGeom>
            <a:avLst/>
            <a:gdLst/>
            <a:ahLst/>
            <a:cxnLst/>
            <a:rect r="r" b="b" t="t" l="l"/>
            <a:pathLst>
              <a:path h="7223480" w="2469117">
                <a:moveTo>
                  <a:pt x="0" y="0"/>
                </a:moveTo>
                <a:lnTo>
                  <a:pt x="2469117" y="0"/>
                </a:lnTo>
                <a:lnTo>
                  <a:pt x="2469117" y="7223480"/>
                </a:lnTo>
                <a:lnTo>
                  <a:pt x="0" y="722348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2" id="12"/>
          <p:cNvSpPr/>
          <p:nvPr/>
        </p:nvSpPr>
        <p:spPr>
          <a:xfrm flipH="true" flipV="false" rot="0">
            <a:off x="10404800" y="5343352"/>
            <a:ext cx="5730802" cy="4793034"/>
          </a:xfrm>
          <a:custGeom>
            <a:avLst/>
            <a:gdLst/>
            <a:ahLst/>
            <a:cxnLst/>
            <a:rect r="r" b="b" t="t" l="l"/>
            <a:pathLst>
              <a:path h="4793034" w="5730802">
                <a:moveTo>
                  <a:pt x="5730802" y="0"/>
                </a:moveTo>
                <a:lnTo>
                  <a:pt x="0" y="0"/>
                </a:lnTo>
                <a:lnTo>
                  <a:pt x="0" y="4793034"/>
                </a:lnTo>
                <a:lnTo>
                  <a:pt x="5730802" y="4793034"/>
                </a:lnTo>
                <a:lnTo>
                  <a:pt x="5730802"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3" id="13"/>
          <p:cNvSpPr txBox="true"/>
          <p:nvPr/>
        </p:nvSpPr>
        <p:spPr>
          <a:xfrm rot="0">
            <a:off x="2910570" y="417519"/>
            <a:ext cx="12466860" cy="3805082"/>
          </a:xfrm>
          <a:prstGeom prst="rect">
            <a:avLst/>
          </a:prstGeom>
        </p:spPr>
        <p:txBody>
          <a:bodyPr anchor="t" rtlCol="false" tIns="0" lIns="0" bIns="0" rIns="0">
            <a:spAutoFit/>
          </a:bodyPr>
          <a:lstStyle/>
          <a:p>
            <a:pPr algn="ctr">
              <a:lnSpc>
                <a:spcPts val="20160"/>
              </a:lnSpc>
              <a:spcBef>
                <a:spcPct val="0"/>
              </a:spcBef>
            </a:pPr>
            <a:r>
              <a:rPr lang="en-US" sz="14400">
                <a:solidFill>
                  <a:srgbClr val="D04C00"/>
                </a:solidFill>
                <a:latin typeface="Railey"/>
              </a:rPr>
              <a:t>Totul despre animale</a:t>
            </a:r>
          </a:p>
        </p:txBody>
      </p:sp>
      <p:sp>
        <p:nvSpPr>
          <p:cNvPr name="TextBox 14" id="14"/>
          <p:cNvSpPr txBox="true"/>
          <p:nvPr/>
        </p:nvSpPr>
        <p:spPr>
          <a:xfrm rot="0">
            <a:off x="6976325" y="9440168"/>
            <a:ext cx="4335349" cy="485775"/>
          </a:xfrm>
          <a:prstGeom prst="rect">
            <a:avLst/>
          </a:prstGeom>
        </p:spPr>
        <p:txBody>
          <a:bodyPr anchor="t" rtlCol="false" tIns="0" lIns="0" bIns="0" rIns="0">
            <a:spAutoFit/>
          </a:bodyPr>
          <a:lstStyle/>
          <a:p>
            <a:pPr algn="ctr">
              <a:lnSpc>
                <a:spcPts val="3840"/>
              </a:lnSpc>
            </a:pPr>
            <a:r>
              <a:rPr lang="en-US" sz="3200">
                <a:solidFill>
                  <a:srgbClr val="4E5250"/>
                </a:solidFill>
                <a:latin typeface="Proxima Nova"/>
              </a:rPr>
              <a:t>Sava's Safe Haven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3DB"/>
        </a:solidFill>
      </p:bgPr>
    </p:bg>
    <p:spTree>
      <p:nvGrpSpPr>
        <p:cNvPr id="1" name=""/>
        <p:cNvGrpSpPr/>
        <p:nvPr/>
      </p:nvGrpSpPr>
      <p:grpSpPr>
        <a:xfrm>
          <a:off x="0" y="0"/>
          <a:ext cx="0" cy="0"/>
          <a:chOff x="0" y="0"/>
          <a:chExt cx="0" cy="0"/>
        </a:xfrm>
      </p:grpSpPr>
      <p:sp>
        <p:nvSpPr>
          <p:cNvPr name="Freeform 2" id="2"/>
          <p:cNvSpPr/>
          <p:nvPr/>
        </p:nvSpPr>
        <p:spPr>
          <a:xfrm flipH="true" flipV="false" rot="0">
            <a:off x="0" y="0"/>
            <a:ext cx="7182196" cy="10287000"/>
          </a:xfrm>
          <a:custGeom>
            <a:avLst/>
            <a:gdLst/>
            <a:ahLst/>
            <a:cxnLst/>
            <a:rect r="r" b="b" t="t" l="l"/>
            <a:pathLst>
              <a:path h="10287000" w="7182196">
                <a:moveTo>
                  <a:pt x="7182196" y="0"/>
                </a:moveTo>
                <a:lnTo>
                  <a:pt x="0" y="0"/>
                </a:lnTo>
                <a:lnTo>
                  <a:pt x="0" y="10287000"/>
                </a:lnTo>
                <a:lnTo>
                  <a:pt x="7182196" y="10287000"/>
                </a:lnTo>
                <a:lnTo>
                  <a:pt x="7182196"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371606" y="2542264"/>
            <a:ext cx="6436952" cy="5910292"/>
          </a:xfrm>
          <a:custGeom>
            <a:avLst/>
            <a:gdLst/>
            <a:ahLst/>
            <a:cxnLst/>
            <a:rect r="r" b="b" t="t" l="l"/>
            <a:pathLst>
              <a:path h="5910292" w="6436952">
                <a:moveTo>
                  <a:pt x="0" y="0"/>
                </a:moveTo>
                <a:lnTo>
                  <a:pt x="6436952" y="0"/>
                </a:lnTo>
                <a:lnTo>
                  <a:pt x="6436952" y="5910292"/>
                </a:lnTo>
                <a:lnTo>
                  <a:pt x="0" y="59102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8961011" y="700191"/>
            <a:ext cx="8298289" cy="2057400"/>
          </a:xfrm>
          <a:prstGeom prst="rect">
            <a:avLst/>
          </a:prstGeom>
        </p:spPr>
        <p:txBody>
          <a:bodyPr anchor="t" rtlCol="false" tIns="0" lIns="0" bIns="0" rIns="0">
            <a:spAutoFit/>
          </a:bodyPr>
          <a:lstStyle/>
          <a:p>
            <a:pPr algn="ctr">
              <a:lnSpc>
                <a:spcPts val="16800"/>
              </a:lnSpc>
              <a:spcBef>
                <a:spcPct val="0"/>
              </a:spcBef>
            </a:pPr>
            <a:r>
              <a:rPr lang="en-US" sz="12000">
                <a:solidFill>
                  <a:srgbClr val="D04C00"/>
                </a:solidFill>
                <a:latin typeface="Railey"/>
              </a:rPr>
              <a:t>Introducere</a:t>
            </a:r>
          </a:p>
        </p:txBody>
      </p:sp>
      <p:sp>
        <p:nvSpPr>
          <p:cNvPr name="TextBox 5" id="5"/>
          <p:cNvSpPr txBox="true"/>
          <p:nvPr/>
        </p:nvSpPr>
        <p:spPr>
          <a:xfrm rot="0">
            <a:off x="9144000" y="5911330"/>
            <a:ext cx="8115300" cy="485775"/>
          </a:xfrm>
          <a:prstGeom prst="rect">
            <a:avLst/>
          </a:prstGeom>
        </p:spPr>
        <p:txBody>
          <a:bodyPr anchor="t" rtlCol="false" tIns="0" lIns="0" bIns="0" rIns="0">
            <a:spAutoFit/>
          </a:bodyPr>
          <a:lstStyle/>
          <a:p>
            <a:pPr algn="ctr">
              <a:lnSpc>
                <a:spcPts val="3840"/>
              </a:lnSpc>
            </a:pPr>
            <a:r>
              <a:rPr lang="en-US" sz="3200">
                <a:solidFill>
                  <a:srgbClr val="282A29"/>
                </a:solidFill>
                <a:latin typeface="Proxima Nova Bold"/>
              </a:rPr>
              <a:t>Vom vorbi despre:</a:t>
            </a:r>
          </a:p>
        </p:txBody>
      </p:sp>
      <p:sp>
        <p:nvSpPr>
          <p:cNvPr name="TextBox 6" id="6"/>
          <p:cNvSpPr txBox="true"/>
          <p:nvPr/>
        </p:nvSpPr>
        <p:spPr>
          <a:xfrm rot="0">
            <a:off x="9144000" y="3527791"/>
            <a:ext cx="8115300" cy="1943100"/>
          </a:xfrm>
          <a:prstGeom prst="rect">
            <a:avLst/>
          </a:prstGeom>
        </p:spPr>
        <p:txBody>
          <a:bodyPr anchor="t" rtlCol="false" tIns="0" lIns="0" bIns="0" rIns="0">
            <a:spAutoFit/>
          </a:bodyPr>
          <a:lstStyle/>
          <a:p>
            <a:pPr algn="ctr">
              <a:lnSpc>
                <a:spcPts val="3840"/>
              </a:lnSpc>
            </a:pPr>
            <a:r>
              <a:rPr lang="en-US" sz="3200">
                <a:solidFill>
                  <a:srgbClr val="282A29"/>
                </a:solidFill>
                <a:latin typeface="Proxima Nova Bold"/>
              </a:rPr>
              <a:t>Bunăstarea animalelor este responsabilitatea oamenilor de a se asigura că animalele sunt tratate cu respect și compasiune.</a:t>
            </a:r>
          </a:p>
        </p:txBody>
      </p:sp>
      <p:sp>
        <p:nvSpPr>
          <p:cNvPr name="TextBox 7" id="7"/>
          <p:cNvSpPr txBox="true"/>
          <p:nvPr/>
        </p:nvSpPr>
        <p:spPr>
          <a:xfrm rot="0">
            <a:off x="9144000" y="6732768"/>
            <a:ext cx="8115300" cy="485775"/>
          </a:xfrm>
          <a:prstGeom prst="rect">
            <a:avLst/>
          </a:prstGeom>
        </p:spPr>
        <p:txBody>
          <a:bodyPr anchor="t" rtlCol="false" tIns="0" lIns="0" bIns="0" rIns="0">
            <a:spAutoFit/>
          </a:bodyPr>
          <a:lstStyle/>
          <a:p>
            <a:pPr algn="ctr" marL="690881" indent="-345440" lvl="1">
              <a:lnSpc>
                <a:spcPts val="3840"/>
              </a:lnSpc>
              <a:buFont typeface="Arial"/>
              <a:buChar char="•"/>
            </a:pPr>
            <a:r>
              <a:rPr lang="en-US" sz="3200">
                <a:solidFill>
                  <a:srgbClr val="282A29"/>
                </a:solidFill>
                <a:latin typeface="Proxima Nova"/>
              </a:rPr>
              <a:t>Drepturile animalelor;</a:t>
            </a:r>
          </a:p>
        </p:txBody>
      </p:sp>
      <p:sp>
        <p:nvSpPr>
          <p:cNvPr name="TextBox 8" id="8"/>
          <p:cNvSpPr txBox="true"/>
          <p:nvPr/>
        </p:nvSpPr>
        <p:spPr>
          <a:xfrm rot="0">
            <a:off x="9144000" y="7323318"/>
            <a:ext cx="8115300" cy="485775"/>
          </a:xfrm>
          <a:prstGeom prst="rect">
            <a:avLst/>
          </a:prstGeom>
        </p:spPr>
        <p:txBody>
          <a:bodyPr anchor="t" rtlCol="false" tIns="0" lIns="0" bIns="0" rIns="0">
            <a:spAutoFit/>
          </a:bodyPr>
          <a:lstStyle/>
          <a:p>
            <a:pPr algn="ctr" marL="690881" indent="-345440" lvl="1">
              <a:lnSpc>
                <a:spcPts val="3840"/>
              </a:lnSpc>
              <a:buFont typeface="Arial"/>
              <a:buChar char="•"/>
            </a:pPr>
            <a:r>
              <a:rPr lang="en-US" sz="3200">
                <a:solidFill>
                  <a:srgbClr val="282A29"/>
                </a:solidFill>
                <a:latin typeface="Proxima Nova"/>
              </a:rPr>
              <a:t>Obligațiile deținătorilor de animale;</a:t>
            </a:r>
          </a:p>
        </p:txBody>
      </p:sp>
      <p:sp>
        <p:nvSpPr>
          <p:cNvPr name="TextBox 9" id="9"/>
          <p:cNvSpPr txBox="true"/>
          <p:nvPr/>
        </p:nvSpPr>
        <p:spPr>
          <a:xfrm rot="0">
            <a:off x="9144000" y="7915405"/>
            <a:ext cx="8115300" cy="485775"/>
          </a:xfrm>
          <a:prstGeom prst="rect">
            <a:avLst/>
          </a:prstGeom>
        </p:spPr>
        <p:txBody>
          <a:bodyPr anchor="t" rtlCol="false" tIns="0" lIns="0" bIns="0" rIns="0">
            <a:spAutoFit/>
          </a:bodyPr>
          <a:lstStyle/>
          <a:p>
            <a:pPr algn="ctr" marL="690881" indent="-345440" lvl="1">
              <a:lnSpc>
                <a:spcPts val="3840"/>
              </a:lnSpc>
              <a:buFont typeface="Arial"/>
              <a:buChar char="•"/>
            </a:pPr>
            <a:r>
              <a:rPr lang="en-US" sz="3200">
                <a:solidFill>
                  <a:srgbClr val="282A29"/>
                </a:solidFill>
                <a:latin typeface="Proxima Nova"/>
              </a:rPr>
              <a:t>Cine protejează animalele?</a:t>
            </a:r>
          </a:p>
        </p:txBody>
      </p:sp>
      <p:sp>
        <p:nvSpPr>
          <p:cNvPr name="TextBox 10" id="10"/>
          <p:cNvSpPr txBox="true"/>
          <p:nvPr/>
        </p:nvSpPr>
        <p:spPr>
          <a:xfrm rot="0">
            <a:off x="9144000" y="8507493"/>
            <a:ext cx="8115300" cy="485775"/>
          </a:xfrm>
          <a:prstGeom prst="rect">
            <a:avLst/>
          </a:prstGeom>
        </p:spPr>
        <p:txBody>
          <a:bodyPr anchor="t" rtlCol="false" tIns="0" lIns="0" bIns="0" rIns="0">
            <a:spAutoFit/>
          </a:bodyPr>
          <a:lstStyle/>
          <a:p>
            <a:pPr algn="ctr" marL="690881" indent="-345440" lvl="1">
              <a:lnSpc>
                <a:spcPts val="3840"/>
              </a:lnSpc>
              <a:buFont typeface="Arial"/>
              <a:buChar char="•"/>
            </a:pPr>
            <a:r>
              <a:rPr lang="en-US" sz="3200">
                <a:solidFill>
                  <a:srgbClr val="282A29"/>
                </a:solidFill>
                <a:latin typeface="Proxima Nova"/>
              </a:rPr>
              <a:t>Un pot sesiza un abuz?</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FF3DB"/>
        </a:solidFill>
      </p:bgPr>
    </p:bg>
    <p:spTree>
      <p:nvGrpSpPr>
        <p:cNvPr id="1" name=""/>
        <p:cNvGrpSpPr/>
        <p:nvPr/>
      </p:nvGrpSpPr>
      <p:grpSpPr>
        <a:xfrm>
          <a:off x="0" y="0"/>
          <a:ext cx="0" cy="0"/>
          <a:chOff x="0" y="0"/>
          <a:chExt cx="0" cy="0"/>
        </a:xfrm>
      </p:grpSpPr>
      <p:sp>
        <p:nvSpPr>
          <p:cNvPr name="Freeform 2" id="2"/>
          <p:cNvSpPr/>
          <p:nvPr/>
        </p:nvSpPr>
        <p:spPr>
          <a:xfrm flipH="false" flipV="false" rot="0">
            <a:off x="5345112" y="3416570"/>
            <a:ext cx="7150745" cy="4004417"/>
          </a:xfrm>
          <a:custGeom>
            <a:avLst/>
            <a:gdLst/>
            <a:ahLst/>
            <a:cxnLst/>
            <a:rect r="r" b="b" t="t" l="l"/>
            <a:pathLst>
              <a:path h="4004417" w="7150745">
                <a:moveTo>
                  <a:pt x="0" y="0"/>
                </a:moveTo>
                <a:lnTo>
                  <a:pt x="7150746" y="0"/>
                </a:lnTo>
                <a:lnTo>
                  <a:pt x="7150746" y="4004418"/>
                </a:lnTo>
                <a:lnTo>
                  <a:pt x="0" y="400441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7345608"/>
            <a:ext cx="18288000" cy="2941392"/>
            <a:chOff x="0" y="0"/>
            <a:chExt cx="4816593" cy="774688"/>
          </a:xfrm>
        </p:grpSpPr>
        <p:sp>
          <p:nvSpPr>
            <p:cNvPr name="Freeform 4" id="4"/>
            <p:cNvSpPr/>
            <p:nvPr/>
          </p:nvSpPr>
          <p:spPr>
            <a:xfrm flipH="false" flipV="false" rot="0">
              <a:off x="0" y="0"/>
              <a:ext cx="4816592" cy="774688"/>
            </a:xfrm>
            <a:custGeom>
              <a:avLst/>
              <a:gdLst/>
              <a:ahLst/>
              <a:cxnLst/>
              <a:rect r="r" b="b" t="t" l="l"/>
              <a:pathLst>
                <a:path h="774688" w="4816592">
                  <a:moveTo>
                    <a:pt x="0" y="0"/>
                  </a:moveTo>
                  <a:lnTo>
                    <a:pt x="4816592" y="0"/>
                  </a:lnTo>
                  <a:lnTo>
                    <a:pt x="4816592" y="774688"/>
                  </a:lnTo>
                  <a:lnTo>
                    <a:pt x="0" y="774688"/>
                  </a:lnTo>
                  <a:close/>
                </a:path>
              </a:pathLst>
            </a:custGeom>
            <a:solidFill>
              <a:srgbClr val="DBC09F"/>
            </a:solidFill>
          </p:spPr>
        </p:sp>
        <p:sp>
          <p:nvSpPr>
            <p:cNvPr name="TextBox 5" id="5"/>
            <p:cNvSpPr txBox="true"/>
            <p:nvPr/>
          </p:nvSpPr>
          <p:spPr>
            <a:xfrm>
              <a:off x="0" y="-38100"/>
              <a:ext cx="4816593" cy="812788"/>
            </a:xfrm>
            <a:prstGeom prst="rect">
              <a:avLst/>
            </a:prstGeom>
          </p:spPr>
          <p:txBody>
            <a:bodyPr anchor="ctr" rtlCol="false" tIns="50800" lIns="50800" bIns="50800" rIns="50800"/>
            <a:lstStyle/>
            <a:p>
              <a:pPr algn="ctr">
                <a:lnSpc>
                  <a:spcPts val="2659"/>
                </a:lnSpc>
                <a:spcBef>
                  <a:spcPct val="0"/>
                </a:spcBef>
              </a:pPr>
            </a:p>
          </p:txBody>
        </p:sp>
      </p:grpSp>
      <p:sp>
        <p:nvSpPr>
          <p:cNvPr name="Freeform 6" id="6"/>
          <p:cNvSpPr/>
          <p:nvPr/>
        </p:nvSpPr>
        <p:spPr>
          <a:xfrm flipH="false" flipV="false" rot="0">
            <a:off x="13742737" y="0"/>
            <a:ext cx="4892958" cy="7496175"/>
          </a:xfrm>
          <a:custGeom>
            <a:avLst/>
            <a:gdLst/>
            <a:ahLst/>
            <a:cxnLst/>
            <a:rect r="r" b="b" t="t" l="l"/>
            <a:pathLst>
              <a:path h="7496175" w="4892958">
                <a:moveTo>
                  <a:pt x="0" y="0"/>
                </a:moveTo>
                <a:lnTo>
                  <a:pt x="4892958" y="0"/>
                </a:lnTo>
                <a:lnTo>
                  <a:pt x="4892958" y="7496175"/>
                </a:lnTo>
                <a:lnTo>
                  <a:pt x="0" y="749617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0654386" y="3071813"/>
            <a:ext cx="4621255" cy="4419600"/>
          </a:xfrm>
          <a:custGeom>
            <a:avLst/>
            <a:gdLst/>
            <a:ahLst/>
            <a:cxnLst/>
            <a:rect r="r" b="b" t="t" l="l"/>
            <a:pathLst>
              <a:path h="4419600" w="4621255">
                <a:moveTo>
                  <a:pt x="0" y="0"/>
                </a:moveTo>
                <a:lnTo>
                  <a:pt x="4621255" y="0"/>
                </a:lnTo>
                <a:lnTo>
                  <a:pt x="4621255" y="4419599"/>
                </a:lnTo>
                <a:lnTo>
                  <a:pt x="0" y="441959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911061" y="380052"/>
            <a:ext cx="5879523" cy="7316148"/>
          </a:xfrm>
          <a:custGeom>
            <a:avLst/>
            <a:gdLst/>
            <a:ahLst/>
            <a:cxnLst/>
            <a:rect r="r" b="b" t="t" l="l"/>
            <a:pathLst>
              <a:path h="7316148" w="5879523">
                <a:moveTo>
                  <a:pt x="0" y="0"/>
                </a:moveTo>
                <a:lnTo>
                  <a:pt x="5879522" y="0"/>
                </a:lnTo>
                <a:lnTo>
                  <a:pt x="5879522" y="7316148"/>
                </a:lnTo>
                <a:lnTo>
                  <a:pt x="0" y="73161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2793605" y="3071813"/>
            <a:ext cx="4621255" cy="4419600"/>
          </a:xfrm>
          <a:custGeom>
            <a:avLst/>
            <a:gdLst/>
            <a:ahLst/>
            <a:cxnLst/>
            <a:rect r="r" b="b" t="t" l="l"/>
            <a:pathLst>
              <a:path h="4419600" w="4621255">
                <a:moveTo>
                  <a:pt x="0" y="0"/>
                </a:moveTo>
                <a:lnTo>
                  <a:pt x="4621255" y="0"/>
                </a:lnTo>
                <a:lnTo>
                  <a:pt x="4621255" y="4419600"/>
                </a:lnTo>
                <a:lnTo>
                  <a:pt x="0" y="441960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0" id="10"/>
          <p:cNvSpPr txBox="true"/>
          <p:nvPr/>
        </p:nvSpPr>
        <p:spPr>
          <a:xfrm rot="0">
            <a:off x="-536389" y="647700"/>
            <a:ext cx="17795689" cy="2057400"/>
          </a:xfrm>
          <a:prstGeom prst="rect">
            <a:avLst/>
          </a:prstGeom>
        </p:spPr>
        <p:txBody>
          <a:bodyPr anchor="t" rtlCol="false" tIns="0" lIns="0" bIns="0" rIns="0">
            <a:spAutoFit/>
          </a:bodyPr>
          <a:lstStyle/>
          <a:p>
            <a:pPr algn="ctr">
              <a:lnSpc>
                <a:spcPts val="16800"/>
              </a:lnSpc>
              <a:spcBef>
                <a:spcPct val="0"/>
              </a:spcBef>
            </a:pPr>
            <a:r>
              <a:rPr lang="en-US" sz="12000">
                <a:solidFill>
                  <a:srgbClr val="96922B"/>
                </a:solidFill>
                <a:latin typeface="Railey"/>
              </a:rPr>
              <a:t>Drepturile animalelor</a:t>
            </a:r>
          </a:p>
        </p:txBody>
      </p:sp>
      <p:sp>
        <p:nvSpPr>
          <p:cNvPr name="TextBox 11" id="11"/>
          <p:cNvSpPr txBox="true"/>
          <p:nvPr/>
        </p:nvSpPr>
        <p:spPr>
          <a:xfrm rot="0">
            <a:off x="1392596" y="7648575"/>
            <a:ext cx="14634568" cy="485775"/>
          </a:xfrm>
          <a:prstGeom prst="rect">
            <a:avLst/>
          </a:prstGeom>
        </p:spPr>
        <p:txBody>
          <a:bodyPr anchor="t" rtlCol="false" tIns="0" lIns="0" bIns="0" rIns="0">
            <a:spAutoFit/>
          </a:bodyPr>
          <a:lstStyle/>
          <a:p>
            <a:pPr algn="ctr">
              <a:lnSpc>
                <a:spcPts val="3840"/>
              </a:lnSpc>
            </a:pPr>
            <a:r>
              <a:rPr lang="en-US" sz="3200">
                <a:solidFill>
                  <a:srgbClr val="282A29"/>
                </a:solidFill>
                <a:latin typeface="Proxima Nova Bold"/>
              </a:rPr>
              <a:t>DREPTURILE ANIMALELOR</a:t>
            </a:r>
          </a:p>
        </p:txBody>
      </p:sp>
      <p:sp>
        <p:nvSpPr>
          <p:cNvPr name="TextBox 12" id="12"/>
          <p:cNvSpPr txBox="true"/>
          <p:nvPr/>
        </p:nvSpPr>
        <p:spPr>
          <a:xfrm rot="0">
            <a:off x="1392596" y="8286750"/>
            <a:ext cx="14970578" cy="1257300"/>
          </a:xfrm>
          <a:prstGeom prst="rect">
            <a:avLst/>
          </a:prstGeom>
        </p:spPr>
        <p:txBody>
          <a:bodyPr anchor="t" rtlCol="false" tIns="0" lIns="0" bIns="0" rIns="0">
            <a:spAutoFit/>
          </a:bodyPr>
          <a:lstStyle/>
          <a:p>
            <a:pPr algn="ctr">
              <a:lnSpc>
                <a:spcPts val="3359"/>
              </a:lnSpc>
            </a:pPr>
            <a:r>
              <a:rPr lang="en-US" sz="2799">
                <a:solidFill>
                  <a:srgbClr val="282A29"/>
                </a:solidFill>
                <a:latin typeface="Proxima Nova"/>
              </a:rPr>
              <a:t>Drepturile animalelor reprezintă principiile etice și legale care asigură protecția și bunăstarea animalelor. Acestea includ dreptul la viață, dreptul de a fi tratați cu demnitate și respect, dreptul la libertate și absența torturii și a tratamentelor inumane.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3DB"/>
        </a:solidFill>
      </p:bgPr>
    </p:bg>
    <p:spTree>
      <p:nvGrpSpPr>
        <p:cNvPr id="1" name=""/>
        <p:cNvGrpSpPr/>
        <p:nvPr/>
      </p:nvGrpSpPr>
      <p:grpSpPr>
        <a:xfrm>
          <a:off x="0" y="0"/>
          <a:ext cx="0" cy="0"/>
          <a:chOff x="0" y="0"/>
          <a:chExt cx="0" cy="0"/>
        </a:xfrm>
      </p:grpSpPr>
      <p:grpSp>
        <p:nvGrpSpPr>
          <p:cNvPr name="Group 2" id="2"/>
          <p:cNvGrpSpPr/>
          <p:nvPr/>
        </p:nvGrpSpPr>
        <p:grpSpPr>
          <a:xfrm rot="0">
            <a:off x="0" y="9486900"/>
            <a:ext cx="18288000" cy="800100"/>
            <a:chOff x="0" y="0"/>
            <a:chExt cx="4816593" cy="210726"/>
          </a:xfrm>
        </p:grpSpPr>
        <p:sp>
          <p:nvSpPr>
            <p:cNvPr name="Freeform 3" id="3"/>
            <p:cNvSpPr/>
            <p:nvPr/>
          </p:nvSpPr>
          <p:spPr>
            <a:xfrm flipH="false" flipV="false" rot="0">
              <a:off x="0" y="0"/>
              <a:ext cx="4816592" cy="210726"/>
            </a:xfrm>
            <a:custGeom>
              <a:avLst/>
              <a:gdLst/>
              <a:ahLst/>
              <a:cxnLst/>
              <a:rect r="r" b="b" t="t" l="l"/>
              <a:pathLst>
                <a:path h="210726" w="4816592">
                  <a:moveTo>
                    <a:pt x="0" y="0"/>
                  </a:moveTo>
                  <a:lnTo>
                    <a:pt x="4816592" y="0"/>
                  </a:lnTo>
                  <a:lnTo>
                    <a:pt x="4816592" y="210726"/>
                  </a:lnTo>
                  <a:lnTo>
                    <a:pt x="0" y="210726"/>
                  </a:lnTo>
                  <a:close/>
                </a:path>
              </a:pathLst>
            </a:custGeom>
            <a:solidFill>
              <a:srgbClr val="DBC09F"/>
            </a:solidFill>
          </p:spPr>
        </p:sp>
        <p:sp>
          <p:nvSpPr>
            <p:cNvPr name="TextBox 4" id="4"/>
            <p:cNvSpPr txBox="true"/>
            <p:nvPr/>
          </p:nvSpPr>
          <p:spPr>
            <a:xfrm>
              <a:off x="0" y="-38100"/>
              <a:ext cx="4816593" cy="248826"/>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true" flipV="false" rot="0">
            <a:off x="11004834" y="-92887"/>
            <a:ext cx="9608561" cy="10929974"/>
          </a:xfrm>
          <a:custGeom>
            <a:avLst/>
            <a:gdLst/>
            <a:ahLst/>
            <a:cxnLst/>
            <a:rect r="r" b="b" t="t" l="l"/>
            <a:pathLst>
              <a:path h="10929974" w="9608561">
                <a:moveTo>
                  <a:pt x="9608561" y="0"/>
                </a:moveTo>
                <a:lnTo>
                  <a:pt x="0" y="0"/>
                </a:lnTo>
                <a:lnTo>
                  <a:pt x="0" y="10929974"/>
                </a:lnTo>
                <a:lnTo>
                  <a:pt x="9608561" y="10929974"/>
                </a:lnTo>
                <a:lnTo>
                  <a:pt x="9608561"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2667909" y="4246011"/>
            <a:ext cx="2979904" cy="3069189"/>
          </a:xfrm>
          <a:custGeom>
            <a:avLst/>
            <a:gdLst/>
            <a:ahLst/>
            <a:cxnLst/>
            <a:rect r="r" b="b" t="t" l="l"/>
            <a:pathLst>
              <a:path h="3069189" w="2979904">
                <a:moveTo>
                  <a:pt x="0" y="0"/>
                </a:moveTo>
                <a:lnTo>
                  <a:pt x="2979904" y="0"/>
                </a:lnTo>
                <a:lnTo>
                  <a:pt x="2979904" y="3069189"/>
                </a:lnTo>
                <a:lnTo>
                  <a:pt x="0" y="30691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8303198" y="3314700"/>
            <a:ext cx="5403273" cy="5943600"/>
          </a:xfrm>
          <a:custGeom>
            <a:avLst/>
            <a:gdLst/>
            <a:ahLst/>
            <a:cxnLst/>
            <a:rect r="r" b="b" t="t" l="l"/>
            <a:pathLst>
              <a:path h="5943600" w="5403273">
                <a:moveTo>
                  <a:pt x="0" y="0"/>
                </a:moveTo>
                <a:lnTo>
                  <a:pt x="5403272" y="0"/>
                </a:lnTo>
                <a:lnTo>
                  <a:pt x="5403272" y="5943600"/>
                </a:lnTo>
                <a:lnTo>
                  <a:pt x="0" y="59436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13361861" y="4637605"/>
            <a:ext cx="1860698" cy="2057400"/>
          </a:xfrm>
          <a:prstGeom prst="rect">
            <a:avLst/>
          </a:prstGeom>
        </p:spPr>
        <p:txBody>
          <a:bodyPr anchor="t" rtlCol="false" tIns="0" lIns="0" bIns="0" rIns="0">
            <a:spAutoFit/>
          </a:bodyPr>
          <a:lstStyle/>
          <a:p>
            <a:pPr algn="ctr">
              <a:lnSpc>
                <a:spcPts val="16800"/>
              </a:lnSpc>
              <a:spcBef>
                <a:spcPct val="0"/>
              </a:spcBef>
            </a:pPr>
            <a:r>
              <a:rPr lang="en-US" sz="12000">
                <a:solidFill>
                  <a:srgbClr val="FFF3DB"/>
                </a:solidFill>
                <a:latin typeface="Railey"/>
              </a:rPr>
              <a:t>1</a:t>
            </a:r>
          </a:p>
        </p:txBody>
      </p:sp>
      <p:sp>
        <p:nvSpPr>
          <p:cNvPr name="TextBox 9" id="9"/>
          <p:cNvSpPr txBox="true"/>
          <p:nvPr/>
        </p:nvSpPr>
        <p:spPr>
          <a:xfrm rot="0">
            <a:off x="187898" y="316241"/>
            <a:ext cx="16230600" cy="1741159"/>
          </a:xfrm>
          <a:prstGeom prst="rect">
            <a:avLst/>
          </a:prstGeom>
        </p:spPr>
        <p:txBody>
          <a:bodyPr anchor="t" rtlCol="false" tIns="0" lIns="0" bIns="0" rIns="0">
            <a:spAutoFit/>
          </a:bodyPr>
          <a:lstStyle/>
          <a:p>
            <a:pPr>
              <a:lnSpc>
                <a:spcPts val="14280"/>
              </a:lnSpc>
              <a:spcBef>
                <a:spcPct val="0"/>
              </a:spcBef>
            </a:pPr>
            <a:r>
              <a:rPr lang="en-US" sz="10200">
                <a:solidFill>
                  <a:srgbClr val="D04C00"/>
                </a:solidFill>
                <a:latin typeface="Railey"/>
              </a:rPr>
              <a:t>Obligațiile deținătorilor de animale</a:t>
            </a:r>
          </a:p>
        </p:txBody>
      </p:sp>
      <p:sp>
        <p:nvSpPr>
          <p:cNvPr name="TextBox 10" id="10"/>
          <p:cNvSpPr txBox="true"/>
          <p:nvPr/>
        </p:nvSpPr>
        <p:spPr>
          <a:xfrm rot="0">
            <a:off x="1028700" y="3718051"/>
            <a:ext cx="8115300" cy="1533398"/>
          </a:xfrm>
          <a:prstGeom prst="rect">
            <a:avLst/>
          </a:prstGeom>
        </p:spPr>
        <p:txBody>
          <a:bodyPr anchor="t" rtlCol="false" tIns="0" lIns="0" bIns="0" rIns="0">
            <a:spAutoFit/>
          </a:bodyPr>
          <a:lstStyle/>
          <a:p>
            <a:pPr>
              <a:lnSpc>
                <a:spcPts val="5985"/>
              </a:lnSpc>
            </a:pPr>
            <a:r>
              <a:rPr lang="en-US" sz="5985">
                <a:solidFill>
                  <a:srgbClr val="282A29"/>
                </a:solidFill>
                <a:latin typeface="Dekko"/>
              </a:rPr>
              <a:t>UN ADĂPOST CORESPUNZĂTOR</a:t>
            </a:r>
          </a:p>
        </p:txBody>
      </p:sp>
      <p:sp>
        <p:nvSpPr>
          <p:cNvPr name="TextBox 11" id="11"/>
          <p:cNvSpPr txBox="true"/>
          <p:nvPr/>
        </p:nvSpPr>
        <p:spPr>
          <a:xfrm rot="0">
            <a:off x="1028700" y="5372100"/>
            <a:ext cx="6778813" cy="3352800"/>
          </a:xfrm>
          <a:prstGeom prst="rect">
            <a:avLst/>
          </a:prstGeom>
        </p:spPr>
        <p:txBody>
          <a:bodyPr anchor="t" rtlCol="false" tIns="0" lIns="0" bIns="0" rIns="0">
            <a:spAutoFit/>
          </a:bodyPr>
          <a:lstStyle/>
          <a:p>
            <a:pPr>
              <a:lnSpc>
                <a:spcPts val="3359"/>
              </a:lnSpc>
            </a:pPr>
            <a:r>
              <a:rPr lang="en-US" sz="2799">
                <a:solidFill>
                  <a:srgbClr val="282A29"/>
                </a:solidFill>
                <a:latin typeface="Proxima Nova"/>
              </a:rPr>
              <a:t>Deţinătorii animalelor de companie ţinute în aer liber trebuie să le asigure acestora un adăpost individual, construit în funcţie de necesităţi, care să ofere protecţie împotriva intemperiilor, să fie confecţionat din materiale ce nu dăunează sănătăţii animalului şi care pot fi întreţinute cu uşurinţă.</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3DB"/>
        </a:solidFill>
      </p:bgPr>
    </p:bg>
    <p:spTree>
      <p:nvGrpSpPr>
        <p:cNvPr id="1" name=""/>
        <p:cNvGrpSpPr/>
        <p:nvPr/>
      </p:nvGrpSpPr>
      <p:grpSpPr>
        <a:xfrm>
          <a:off x="0" y="0"/>
          <a:ext cx="0" cy="0"/>
          <a:chOff x="0" y="0"/>
          <a:chExt cx="0" cy="0"/>
        </a:xfrm>
      </p:grpSpPr>
      <p:grpSp>
        <p:nvGrpSpPr>
          <p:cNvPr name="Group 2" id="2"/>
          <p:cNvGrpSpPr/>
          <p:nvPr/>
        </p:nvGrpSpPr>
        <p:grpSpPr>
          <a:xfrm rot="0">
            <a:off x="0" y="8829165"/>
            <a:ext cx="18288000" cy="1457835"/>
            <a:chOff x="0" y="0"/>
            <a:chExt cx="4816593" cy="383957"/>
          </a:xfrm>
        </p:grpSpPr>
        <p:sp>
          <p:nvSpPr>
            <p:cNvPr name="Freeform 3" id="3"/>
            <p:cNvSpPr/>
            <p:nvPr/>
          </p:nvSpPr>
          <p:spPr>
            <a:xfrm flipH="false" flipV="false" rot="0">
              <a:off x="0" y="0"/>
              <a:ext cx="4816592" cy="383957"/>
            </a:xfrm>
            <a:custGeom>
              <a:avLst/>
              <a:gdLst/>
              <a:ahLst/>
              <a:cxnLst/>
              <a:rect r="r" b="b" t="t" l="l"/>
              <a:pathLst>
                <a:path h="383957" w="4816592">
                  <a:moveTo>
                    <a:pt x="0" y="0"/>
                  </a:moveTo>
                  <a:lnTo>
                    <a:pt x="4816592" y="0"/>
                  </a:lnTo>
                  <a:lnTo>
                    <a:pt x="4816592" y="383957"/>
                  </a:lnTo>
                  <a:lnTo>
                    <a:pt x="0" y="383957"/>
                  </a:lnTo>
                  <a:close/>
                </a:path>
              </a:pathLst>
            </a:custGeom>
            <a:solidFill>
              <a:srgbClr val="DBC09F"/>
            </a:solidFill>
          </p:spPr>
        </p:sp>
        <p:sp>
          <p:nvSpPr>
            <p:cNvPr name="TextBox 4" id="4"/>
            <p:cNvSpPr txBox="true"/>
            <p:nvPr/>
          </p:nvSpPr>
          <p:spPr>
            <a:xfrm>
              <a:off x="0" y="-38100"/>
              <a:ext cx="4816593" cy="422057"/>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4125340" y="3364854"/>
            <a:ext cx="10193066" cy="5893446"/>
          </a:xfrm>
          <a:custGeom>
            <a:avLst/>
            <a:gdLst/>
            <a:ahLst/>
            <a:cxnLst/>
            <a:rect r="r" b="b" t="t" l="l"/>
            <a:pathLst>
              <a:path h="5893446" w="10193066">
                <a:moveTo>
                  <a:pt x="0" y="0"/>
                </a:moveTo>
                <a:lnTo>
                  <a:pt x="10193066" y="0"/>
                </a:lnTo>
                <a:lnTo>
                  <a:pt x="10193066" y="5893446"/>
                </a:lnTo>
                <a:lnTo>
                  <a:pt x="0" y="58934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3087822" y="3608905"/>
            <a:ext cx="2979904" cy="3069189"/>
          </a:xfrm>
          <a:custGeom>
            <a:avLst/>
            <a:gdLst/>
            <a:ahLst/>
            <a:cxnLst/>
            <a:rect r="r" b="b" t="t" l="l"/>
            <a:pathLst>
              <a:path h="3069189" w="2979904">
                <a:moveTo>
                  <a:pt x="0" y="0"/>
                </a:moveTo>
                <a:lnTo>
                  <a:pt x="2979904" y="0"/>
                </a:lnTo>
                <a:lnTo>
                  <a:pt x="2979904" y="3069190"/>
                </a:lnTo>
                <a:lnTo>
                  <a:pt x="0" y="306919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4195671" y="4434235"/>
            <a:ext cx="6245797" cy="5076129"/>
          </a:xfrm>
          <a:custGeom>
            <a:avLst/>
            <a:gdLst/>
            <a:ahLst/>
            <a:cxnLst/>
            <a:rect r="r" b="b" t="t" l="l"/>
            <a:pathLst>
              <a:path h="5076129" w="6245797">
                <a:moveTo>
                  <a:pt x="0" y="0"/>
                </a:moveTo>
                <a:lnTo>
                  <a:pt x="6245797" y="0"/>
                </a:lnTo>
                <a:lnTo>
                  <a:pt x="6245797" y="5076130"/>
                </a:lnTo>
                <a:lnTo>
                  <a:pt x="0" y="507613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8" id="8"/>
          <p:cNvSpPr txBox="true"/>
          <p:nvPr/>
        </p:nvSpPr>
        <p:spPr>
          <a:xfrm rot="0">
            <a:off x="3781774" y="4000500"/>
            <a:ext cx="1860698" cy="2057400"/>
          </a:xfrm>
          <a:prstGeom prst="rect">
            <a:avLst/>
          </a:prstGeom>
        </p:spPr>
        <p:txBody>
          <a:bodyPr anchor="t" rtlCol="false" tIns="0" lIns="0" bIns="0" rIns="0">
            <a:spAutoFit/>
          </a:bodyPr>
          <a:lstStyle/>
          <a:p>
            <a:pPr algn="ctr">
              <a:lnSpc>
                <a:spcPts val="16800"/>
              </a:lnSpc>
              <a:spcBef>
                <a:spcPct val="0"/>
              </a:spcBef>
            </a:pPr>
            <a:r>
              <a:rPr lang="en-US" sz="12000">
                <a:solidFill>
                  <a:srgbClr val="282A29"/>
                </a:solidFill>
                <a:latin typeface="Railey"/>
              </a:rPr>
              <a:t>2</a:t>
            </a:r>
          </a:p>
        </p:txBody>
      </p:sp>
      <p:sp>
        <p:nvSpPr>
          <p:cNvPr name="TextBox 9" id="9"/>
          <p:cNvSpPr txBox="true"/>
          <p:nvPr/>
        </p:nvSpPr>
        <p:spPr>
          <a:xfrm rot="0">
            <a:off x="8425407" y="3805585"/>
            <a:ext cx="8794874" cy="885825"/>
          </a:xfrm>
          <a:prstGeom prst="rect">
            <a:avLst/>
          </a:prstGeom>
        </p:spPr>
        <p:txBody>
          <a:bodyPr anchor="t" rtlCol="false" tIns="0" lIns="0" bIns="0" rIns="0">
            <a:spAutoFit/>
          </a:bodyPr>
          <a:lstStyle/>
          <a:p>
            <a:pPr algn="r">
              <a:lnSpc>
                <a:spcPts val="7079"/>
              </a:lnSpc>
            </a:pPr>
            <a:r>
              <a:rPr lang="en-US" sz="5899">
                <a:solidFill>
                  <a:srgbClr val="282A29"/>
                </a:solidFill>
                <a:latin typeface="Dekko"/>
              </a:rPr>
              <a:t>HRANĂ ȘI APĂ </a:t>
            </a:r>
          </a:p>
        </p:txBody>
      </p:sp>
      <p:sp>
        <p:nvSpPr>
          <p:cNvPr name="TextBox 10" id="10"/>
          <p:cNvSpPr txBox="true"/>
          <p:nvPr/>
        </p:nvSpPr>
        <p:spPr>
          <a:xfrm rot="0">
            <a:off x="10441468" y="4726821"/>
            <a:ext cx="6778813" cy="838200"/>
          </a:xfrm>
          <a:prstGeom prst="rect">
            <a:avLst/>
          </a:prstGeom>
        </p:spPr>
        <p:txBody>
          <a:bodyPr anchor="t" rtlCol="false" tIns="0" lIns="0" bIns="0" rIns="0">
            <a:spAutoFit/>
          </a:bodyPr>
          <a:lstStyle/>
          <a:p>
            <a:pPr algn="r">
              <a:lnSpc>
                <a:spcPts val="3359"/>
              </a:lnSpc>
            </a:pPr>
            <a:r>
              <a:rPr lang="en-US" sz="2799">
                <a:solidFill>
                  <a:srgbClr val="282A29"/>
                </a:solidFill>
                <a:latin typeface="Proxima Nova"/>
              </a:rPr>
              <a:t>Deținătorii de câini au obligația să le asigure hrană și apă.</a:t>
            </a:r>
          </a:p>
        </p:txBody>
      </p:sp>
      <p:sp>
        <p:nvSpPr>
          <p:cNvPr name="TextBox 11" id="11"/>
          <p:cNvSpPr txBox="true"/>
          <p:nvPr/>
        </p:nvSpPr>
        <p:spPr>
          <a:xfrm rot="0">
            <a:off x="1662051" y="838200"/>
            <a:ext cx="15558230" cy="1774180"/>
          </a:xfrm>
          <a:prstGeom prst="rect">
            <a:avLst/>
          </a:prstGeom>
        </p:spPr>
        <p:txBody>
          <a:bodyPr anchor="t" rtlCol="false" tIns="0" lIns="0" bIns="0" rIns="0">
            <a:spAutoFit/>
          </a:bodyPr>
          <a:lstStyle/>
          <a:p>
            <a:pPr algn="ctr">
              <a:lnSpc>
                <a:spcPts val="14560"/>
              </a:lnSpc>
              <a:spcBef>
                <a:spcPct val="0"/>
              </a:spcBef>
            </a:pPr>
            <a:r>
              <a:rPr lang="en-US" sz="10400">
                <a:solidFill>
                  <a:srgbClr val="96922B"/>
                </a:solidFill>
                <a:latin typeface="Railey"/>
              </a:rPr>
              <a:t>Obligațiile deținătorilor de animale</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3DB"/>
        </a:solidFill>
      </p:bgPr>
    </p:bg>
    <p:spTree>
      <p:nvGrpSpPr>
        <p:cNvPr id="1" name=""/>
        <p:cNvGrpSpPr/>
        <p:nvPr/>
      </p:nvGrpSpPr>
      <p:grpSpPr>
        <a:xfrm>
          <a:off x="0" y="0"/>
          <a:ext cx="0" cy="0"/>
          <a:chOff x="0" y="0"/>
          <a:chExt cx="0" cy="0"/>
        </a:xfrm>
      </p:grpSpPr>
      <p:sp>
        <p:nvSpPr>
          <p:cNvPr name="Freeform 2" id="2"/>
          <p:cNvSpPr/>
          <p:nvPr/>
        </p:nvSpPr>
        <p:spPr>
          <a:xfrm flipH="false" flipV="false" rot="0">
            <a:off x="15871451" y="620805"/>
            <a:ext cx="4833097" cy="9666195"/>
          </a:xfrm>
          <a:custGeom>
            <a:avLst/>
            <a:gdLst/>
            <a:ahLst/>
            <a:cxnLst/>
            <a:rect r="r" b="b" t="t" l="l"/>
            <a:pathLst>
              <a:path h="9666195" w="4833097">
                <a:moveTo>
                  <a:pt x="0" y="0"/>
                </a:moveTo>
                <a:lnTo>
                  <a:pt x="4833098" y="0"/>
                </a:lnTo>
                <a:lnTo>
                  <a:pt x="4833098" y="9666195"/>
                </a:lnTo>
                <a:lnTo>
                  <a:pt x="0" y="966619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522656" y="620805"/>
            <a:ext cx="6766336" cy="9666195"/>
          </a:xfrm>
          <a:custGeom>
            <a:avLst/>
            <a:gdLst/>
            <a:ahLst/>
            <a:cxnLst/>
            <a:rect r="r" b="b" t="t" l="l"/>
            <a:pathLst>
              <a:path h="9666195" w="6766336">
                <a:moveTo>
                  <a:pt x="0" y="0"/>
                </a:moveTo>
                <a:lnTo>
                  <a:pt x="6766337" y="0"/>
                </a:lnTo>
                <a:lnTo>
                  <a:pt x="6766337" y="9666195"/>
                </a:lnTo>
                <a:lnTo>
                  <a:pt x="0" y="966619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328255" y="3608905"/>
            <a:ext cx="2979904" cy="3069189"/>
          </a:xfrm>
          <a:custGeom>
            <a:avLst/>
            <a:gdLst/>
            <a:ahLst/>
            <a:cxnLst/>
            <a:rect r="r" b="b" t="t" l="l"/>
            <a:pathLst>
              <a:path h="3069189" w="2979904">
                <a:moveTo>
                  <a:pt x="0" y="0"/>
                </a:moveTo>
                <a:lnTo>
                  <a:pt x="2979904" y="0"/>
                </a:lnTo>
                <a:lnTo>
                  <a:pt x="2979904" y="3069190"/>
                </a:lnTo>
                <a:lnTo>
                  <a:pt x="0" y="306919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5" id="5"/>
          <p:cNvSpPr txBox="true"/>
          <p:nvPr/>
        </p:nvSpPr>
        <p:spPr>
          <a:xfrm rot="0">
            <a:off x="2022207" y="4000500"/>
            <a:ext cx="1860698" cy="2057400"/>
          </a:xfrm>
          <a:prstGeom prst="rect">
            <a:avLst/>
          </a:prstGeom>
        </p:spPr>
        <p:txBody>
          <a:bodyPr anchor="t" rtlCol="false" tIns="0" lIns="0" bIns="0" rIns="0">
            <a:spAutoFit/>
          </a:bodyPr>
          <a:lstStyle/>
          <a:p>
            <a:pPr algn="ctr">
              <a:lnSpc>
                <a:spcPts val="16800"/>
              </a:lnSpc>
              <a:spcBef>
                <a:spcPct val="0"/>
              </a:spcBef>
            </a:pPr>
            <a:r>
              <a:rPr lang="en-US" sz="12000">
                <a:solidFill>
                  <a:srgbClr val="FFF3DB"/>
                </a:solidFill>
                <a:latin typeface="Railey"/>
              </a:rPr>
              <a:t>3</a:t>
            </a:r>
          </a:p>
        </p:txBody>
      </p:sp>
      <p:sp>
        <p:nvSpPr>
          <p:cNvPr name="Freeform 6" id="6"/>
          <p:cNvSpPr/>
          <p:nvPr/>
        </p:nvSpPr>
        <p:spPr>
          <a:xfrm flipH="false" flipV="false" rot="0">
            <a:off x="3515742" y="3194354"/>
            <a:ext cx="4852970" cy="6400800"/>
          </a:xfrm>
          <a:custGeom>
            <a:avLst/>
            <a:gdLst/>
            <a:ahLst/>
            <a:cxnLst/>
            <a:rect r="r" b="b" t="t" l="l"/>
            <a:pathLst>
              <a:path h="6400800" w="4852970">
                <a:moveTo>
                  <a:pt x="0" y="0"/>
                </a:moveTo>
                <a:lnTo>
                  <a:pt x="4852970" y="0"/>
                </a:lnTo>
                <a:lnTo>
                  <a:pt x="4852970" y="6400800"/>
                </a:lnTo>
                <a:lnTo>
                  <a:pt x="0" y="6400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7" id="7"/>
          <p:cNvSpPr txBox="true"/>
          <p:nvPr/>
        </p:nvSpPr>
        <p:spPr>
          <a:xfrm rot="0">
            <a:off x="1028700" y="893380"/>
            <a:ext cx="16618129" cy="1807201"/>
          </a:xfrm>
          <a:prstGeom prst="rect">
            <a:avLst/>
          </a:prstGeom>
        </p:spPr>
        <p:txBody>
          <a:bodyPr anchor="t" rtlCol="false" tIns="0" lIns="0" bIns="0" rIns="0">
            <a:spAutoFit/>
          </a:bodyPr>
          <a:lstStyle/>
          <a:p>
            <a:pPr algn="ctr">
              <a:lnSpc>
                <a:spcPts val="14840"/>
              </a:lnSpc>
              <a:spcBef>
                <a:spcPct val="0"/>
              </a:spcBef>
            </a:pPr>
            <a:r>
              <a:rPr lang="en-US" sz="10600">
                <a:solidFill>
                  <a:srgbClr val="96922B"/>
                </a:solidFill>
                <a:latin typeface="Railey"/>
              </a:rPr>
              <a:t>Obligațiile deținătorilor de animale</a:t>
            </a:r>
          </a:p>
        </p:txBody>
      </p:sp>
      <p:sp>
        <p:nvSpPr>
          <p:cNvPr name="TextBox 8" id="8"/>
          <p:cNvSpPr txBox="true"/>
          <p:nvPr/>
        </p:nvSpPr>
        <p:spPr>
          <a:xfrm rot="0">
            <a:off x="8943238" y="5662613"/>
            <a:ext cx="6928213" cy="3352800"/>
          </a:xfrm>
          <a:prstGeom prst="rect">
            <a:avLst/>
          </a:prstGeom>
        </p:spPr>
        <p:txBody>
          <a:bodyPr anchor="t" rtlCol="false" tIns="0" lIns="0" bIns="0" rIns="0">
            <a:spAutoFit/>
          </a:bodyPr>
          <a:lstStyle/>
          <a:p>
            <a:pPr algn="ctr">
              <a:lnSpc>
                <a:spcPts val="3359"/>
              </a:lnSpc>
            </a:pPr>
            <a:r>
              <a:rPr lang="en-US" sz="2799">
                <a:solidFill>
                  <a:srgbClr val="282A29"/>
                </a:solidFill>
                <a:latin typeface="Proxima Nova"/>
              </a:rPr>
              <a:t>Deţinătorii de animale de companie au obligaţia de a le asigura acestora asistenţă medicală, constând în deparazitări interne şi externe periodice, vaccinări, precum şi tratamente profilactice sau în scop terapeutic, în funcţie de necesităţi.</a:t>
            </a:r>
          </a:p>
          <a:p>
            <a:pPr algn="ctr">
              <a:lnSpc>
                <a:spcPts val="3359"/>
              </a:lnSpc>
            </a:pPr>
            <a:r>
              <a:rPr lang="en-US" sz="2799">
                <a:solidFill>
                  <a:srgbClr val="282A29"/>
                </a:solidFill>
                <a:latin typeface="Proxima Nova"/>
              </a:rPr>
              <a:t>Deţinătorii câinilor de rasă comună sau metişilor au obligaţia să-i sterilizeze.</a:t>
            </a:r>
          </a:p>
        </p:txBody>
      </p:sp>
      <p:sp>
        <p:nvSpPr>
          <p:cNvPr name="TextBox 9" id="9"/>
          <p:cNvSpPr txBox="true"/>
          <p:nvPr/>
        </p:nvSpPr>
        <p:spPr>
          <a:xfrm rot="0">
            <a:off x="8943238" y="3586163"/>
            <a:ext cx="6928213" cy="573405"/>
          </a:xfrm>
          <a:prstGeom prst="rect">
            <a:avLst/>
          </a:prstGeom>
        </p:spPr>
        <p:txBody>
          <a:bodyPr anchor="t" rtlCol="false" tIns="0" lIns="0" bIns="0" rIns="0">
            <a:spAutoFit/>
          </a:bodyPr>
          <a:lstStyle/>
          <a:p>
            <a:pPr algn="ctr">
              <a:lnSpc>
                <a:spcPts val="4200"/>
              </a:lnSpc>
            </a:pPr>
            <a:r>
              <a:rPr lang="en-US" sz="4200">
                <a:solidFill>
                  <a:srgbClr val="282A29"/>
                </a:solidFill>
                <a:latin typeface="Dekko"/>
              </a:rPr>
              <a:t>ASISTENȚĂ MEDICALĂ</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FF3DB"/>
        </a:solidFill>
      </p:bgPr>
    </p:bg>
    <p:spTree>
      <p:nvGrpSpPr>
        <p:cNvPr id="1" name=""/>
        <p:cNvGrpSpPr/>
        <p:nvPr/>
      </p:nvGrpSpPr>
      <p:grpSpPr>
        <a:xfrm>
          <a:off x="0" y="0"/>
          <a:ext cx="0" cy="0"/>
          <a:chOff x="0" y="0"/>
          <a:chExt cx="0" cy="0"/>
        </a:xfrm>
      </p:grpSpPr>
      <p:grpSp>
        <p:nvGrpSpPr>
          <p:cNvPr name="Group 2" id="2"/>
          <p:cNvGrpSpPr/>
          <p:nvPr/>
        </p:nvGrpSpPr>
        <p:grpSpPr>
          <a:xfrm rot="0">
            <a:off x="0" y="8722511"/>
            <a:ext cx="18288000" cy="1564489"/>
            <a:chOff x="0" y="0"/>
            <a:chExt cx="4816593" cy="412047"/>
          </a:xfrm>
        </p:grpSpPr>
        <p:sp>
          <p:nvSpPr>
            <p:cNvPr name="Freeform 3" id="3"/>
            <p:cNvSpPr/>
            <p:nvPr/>
          </p:nvSpPr>
          <p:spPr>
            <a:xfrm flipH="false" flipV="false" rot="0">
              <a:off x="0" y="0"/>
              <a:ext cx="4816592" cy="412047"/>
            </a:xfrm>
            <a:custGeom>
              <a:avLst/>
              <a:gdLst/>
              <a:ahLst/>
              <a:cxnLst/>
              <a:rect r="r" b="b" t="t" l="l"/>
              <a:pathLst>
                <a:path h="412047" w="4816592">
                  <a:moveTo>
                    <a:pt x="0" y="0"/>
                  </a:moveTo>
                  <a:lnTo>
                    <a:pt x="4816592" y="0"/>
                  </a:lnTo>
                  <a:lnTo>
                    <a:pt x="4816592" y="412047"/>
                  </a:lnTo>
                  <a:lnTo>
                    <a:pt x="0" y="412047"/>
                  </a:lnTo>
                  <a:close/>
                </a:path>
              </a:pathLst>
            </a:custGeom>
            <a:solidFill>
              <a:srgbClr val="DBC09F"/>
            </a:solidFill>
          </p:spPr>
        </p:sp>
        <p:sp>
          <p:nvSpPr>
            <p:cNvPr name="TextBox 4" id="4"/>
            <p:cNvSpPr txBox="true"/>
            <p:nvPr/>
          </p:nvSpPr>
          <p:spPr>
            <a:xfrm>
              <a:off x="0" y="-38100"/>
              <a:ext cx="4816593" cy="450147"/>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415368" y="1257839"/>
            <a:ext cx="4408459" cy="7771322"/>
          </a:xfrm>
          <a:custGeom>
            <a:avLst/>
            <a:gdLst/>
            <a:ahLst/>
            <a:cxnLst/>
            <a:rect r="r" b="b" t="t" l="l"/>
            <a:pathLst>
              <a:path h="7771322" w="4408459">
                <a:moveTo>
                  <a:pt x="0" y="0"/>
                </a:moveTo>
                <a:lnTo>
                  <a:pt x="4408459" y="0"/>
                </a:lnTo>
                <a:lnTo>
                  <a:pt x="4408459" y="7771322"/>
                </a:lnTo>
                <a:lnTo>
                  <a:pt x="0" y="77713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4530622" y="1486978"/>
            <a:ext cx="3757378" cy="7542183"/>
          </a:xfrm>
          <a:custGeom>
            <a:avLst/>
            <a:gdLst/>
            <a:ahLst/>
            <a:cxnLst/>
            <a:rect r="r" b="b" t="t" l="l"/>
            <a:pathLst>
              <a:path h="7542183" w="3757378">
                <a:moveTo>
                  <a:pt x="0" y="0"/>
                </a:moveTo>
                <a:lnTo>
                  <a:pt x="3757378" y="0"/>
                </a:lnTo>
                <a:lnTo>
                  <a:pt x="3757378" y="7542183"/>
                </a:lnTo>
                <a:lnTo>
                  <a:pt x="0" y="75421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3027405" y="4522371"/>
            <a:ext cx="6699282" cy="4506790"/>
          </a:xfrm>
          <a:custGeom>
            <a:avLst/>
            <a:gdLst/>
            <a:ahLst/>
            <a:cxnLst/>
            <a:rect r="r" b="b" t="t" l="l"/>
            <a:pathLst>
              <a:path h="4506790" w="6699282">
                <a:moveTo>
                  <a:pt x="0" y="0"/>
                </a:moveTo>
                <a:lnTo>
                  <a:pt x="6699282" y="0"/>
                </a:lnTo>
                <a:lnTo>
                  <a:pt x="6699282" y="4506790"/>
                </a:lnTo>
                <a:lnTo>
                  <a:pt x="0" y="450679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0957947" y="4136701"/>
            <a:ext cx="4109666" cy="4892460"/>
          </a:xfrm>
          <a:custGeom>
            <a:avLst/>
            <a:gdLst/>
            <a:ahLst/>
            <a:cxnLst/>
            <a:rect r="r" b="b" t="t" l="l"/>
            <a:pathLst>
              <a:path h="4892460" w="4109666">
                <a:moveTo>
                  <a:pt x="0" y="0"/>
                </a:moveTo>
                <a:lnTo>
                  <a:pt x="4109667" y="0"/>
                </a:lnTo>
                <a:lnTo>
                  <a:pt x="4109667" y="4892460"/>
                </a:lnTo>
                <a:lnTo>
                  <a:pt x="0" y="489246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6815221" y="4136701"/>
            <a:ext cx="5822933" cy="5780584"/>
          </a:xfrm>
          <a:custGeom>
            <a:avLst/>
            <a:gdLst/>
            <a:ahLst/>
            <a:cxnLst/>
            <a:rect r="r" b="b" t="t" l="l"/>
            <a:pathLst>
              <a:path h="5780584" w="5822933">
                <a:moveTo>
                  <a:pt x="0" y="0"/>
                </a:moveTo>
                <a:lnTo>
                  <a:pt x="5822933" y="0"/>
                </a:lnTo>
                <a:lnTo>
                  <a:pt x="5822933" y="5780584"/>
                </a:lnTo>
                <a:lnTo>
                  <a:pt x="0" y="578058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0" id="10"/>
          <p:cNvSpPr txBox="true"/>
          <p:nvPr/>
        </p:nvSpPr>
        <p:spPr>
          <a:xfrm rot="0">
            <a:off x="3719843" y="1841597"/>
            <a:ext cx="10810779" cy="2824480"/>
          </a:xfrm>
          <a:prstGeom prst="rect">
            <a:avLst/>
          </a:prstGeom>
        </p:spPr>
        <p:txBody>
          <a:bodyPr anchor="t" rtlCol="false" tIns="0" lIns="0" bIns="0" rIns="0">
            <a:spAutoFit/>
          </a:bodyPr>
          <a:lstStyle/>
          <a:p>
            <a:pPr algn="ctr">
              <a:lnSpc>
                <a:spcPts val="3200"/>
              </a:lnSpc>
            </a:pPr>
            <a:r>
              <a:rPr lang="en-US" sz="3200">
                <a:solidFill>
                  <a:srgbClr val="282A29"/>
                </a:solidFill>
                <a:latin typeface="Proxima Nova Bold"/>
              </a:rPr>
              <a:t>Câinii legați – lungimea minimă a lanțului trebuie să fie de minim 2 m, ancorat la punct fix sau culisant pe un cablu metalic. Proprietarii de câini au obligația de a plimba regulat câinele ținut în lanț.</a:t>
            </a:r>
          </a:p>
          <a:p>
            <a:pPr algn="ctr">
              <a:lnSpc>
                <a:spcPts val="3200"/>
              </a:lnSpc>
            </a:pPr>
            <a:r>
              <a:rPr lang="en-US" sz="3200">
                <a:solidFill>
                  <a:srgbClr val="282A29"/>
                </a:solidFill>
                <a:latin typeface="Proxima Nova Bold"/>
              </a:rPr>
              <a:t>Padocul trebuie să aibă o suprafață de minim 6 ori mai mare decât cea a cuștii.</a:t>
            </a:r>
          </a:p>
          <a:p>
            <a:pPr algn="ctr">
              <a:lnSpc>
                <a:spcPts val="3200"/>
              </a:lnSpc>
            </a:pPr>
          </a:p>
        </p:txBody>
      </p:sp>
      <p:sp>
        <p:nvSpPr>
          <p:cNvPr name="Freeform 11" id="11"/>
          <p:cNvSpPr/>
          <p:nvPr/>
        </p:nvSpPr>
        <p:spPr>
          <a:xfrm flipH="false" flipV="false" rot="0">
            <a:off x="14919359" y="604729"/>
            <a:ext cx="2979904" cy="3069189"/>
          </a:xfrm>
          <a:custGeom>
            <a:avLst/>
            <a:gdLst/>
            <a:ahLst/>
            <a:cxnLst/>
            <a:rect r="r" b="b" t="t" l="l"/>
            <a:pathLst>
              <a:path h="3069189" w="2979904">
                <a:moveTo>
                  <a:pt x="0" y="0"/>
                </a:moveTo>
                <a:lnTo>
                  <a:pt x="2979904" y="0"/>
                </a:lnTo>
                <a:lnTo>
                  <a:pt x="2979904" y="3069189"/>
                </a:lnTo>
                <a:lnTo>
                  <a:pt x="0" y="306918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2" id="12"/>
          <p:cNvSpPr txBox="true"/>
          <p:nvPr/>
        </p:nvSpPr>
        <p:spPr>
          <a:xfrm rot="0">
            <a:off x="15478962" y="800100"/>
            <a:ext cx="1860698" cy="2057400"/>
          </a:xfrm>
          <a:prstGeom prst="rect">
            <a:avLst/>
          </a:prstGeom>
        </p:spPr>
        <p:txBody>
          <a:bodyPr anchor="t" rtlCol="false" tIns="0" lIns="0" bIns="0" rIns="0">
            <a:spAutoFit/>
          </a:bodyPr>
          <a:lstStyle/>
          <a:p>
            <a:pPr algn="ctr">
              <a:lnSpc>
                <a:spcPts val="16800"/>
              </a:lnSpc>
              <a:spcBef>
                <a:spcPct val="0"/>
              </a:spcBef>
            </a:pPr>
            <a:r>
              <a:rPr lang="en-US" sz="12000">
                <a:solidFill>
                  <a:srgbClr val="FFF3DB"/>
                </a:solidFill>
                <a:latin typeface="Railey"/>
              </a:rPr>
              <a:t>4</a:t>
            </a:r>
          </a:p>
        </p:txBody>
      </p:sp>
      <p:sp>
        <p:nvSpPr>
          <p:cNvPr name="TextBox 13" id="13"/>
          <p:cNvSpPr txBox="true"/>
          <p:nvPr/>
        </p:nvSpPr>
        <p:spPr>
          <a:xfrm rot="0">
            <a:off x="330833" y="216548"/>
            <a:ext cx="13639440" cy="1567899"/>
          </a:xfrm>
          <a:prstGeom prst="rect">
            <a:avLst/>
          </a:prstGeom>
        </p:spPr>
        <p:txBody>
          <a:bodyPr anchor="t" rtlCol="false" tIns="0" lIns="0" bIns="0" rIns="0">
            <a:spAutoFit/>
          </a:bodyPr>
          <a:lstStyle/>
          <a:p>
            <a:pPr algn="ctr">
              <a:lnSpc>
                <a:spcPts val="12805"/>
              </a:lnSpc>
              <a:spcBef>
                <a:spcPct val="0"/>
              </a:spcBef>
            </a:pPr>
            <a:r>
              <a:rPr lang="en-US" sz="9146">
                <a:solidFill>
                  <a:srgbClr val="96922B"/>
                </a:solidFill>
                <a:latin typeface="Railey"/>
              </a:rPr>
              <a:t>Dreptul la mișcare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3DB"/>
        </a:solidFill>
      </p:bgPr>
    </p:bg>
    <p:spTree>
      <p:nvGrpSpPr>
        <p:cNvPr id="1" name=""/>
        <p:cNvGrpSpPr/>
        <p:nvPr/>
      </p:nvGrpSpPr>
      <p:grpSpPr>
        <a:xfrm>
          <a:off x="0" y="0"/>
          <a:ext cx="0" cy="0"/>
          <a:chOff x="0" y="0"/>
          <a:chExt cx="0" cy="0"/>
        </a:xfrm>
      </p:grpSpPr>
      <p:sp>
        <p:nvSpPr>
          <p:cNvPr name="Freeform 2" id="2"/>
          <p:cNvSpPr/>
          <p:nvPr/>
        </p:nvSpPr>
        <p:spPr>
          <a:xfrm flipH="false" flipV="false" rot="0">
            <a:off x="1656842" y="3505160"/>
            <a:ext cx="3620100" cy="3821602"/>
          </a:xfrm>
          <a:custGeom>
            <a:avLst/>
            <a:gdLst/>
            <a:ahLst/>
            <a:cxnLst/>
            <a:rect r="r" b="b" t="t" l="l"/>
            <a:pathLst>
              <a:path h="3821602" w="3620100">
                <a:moveTo>
                  <a:pt x="0" y="0"/>
                </a:moveTo>
                <a:lnTo>
                  <a:pt x="3620100" y="0"/>
                </a:lnTo>
                <a:lnTo>
                  <a:pt x="3620100" y="3821603"/>
                </a:lnTo>
                <a:lnTo>
                  <a:pt x="0" y="382160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1028700" y="7494808"/>
            <a:ext cx="4943508" cy="824230"/>
          </a:xfrm>
          <a:prstGeom prst="rect">
            <a:avLst/>
          </a:prstGeom>
        </p:spPr>
        <p:txBody>
          <a:bodyPr anchor="t" rtlCol="false" tIns="0" lIns="0" bIns="0" rIns="0">
            <a:spAutoFit/>
          </a:bodyPr>
          <a:lstStyle/>
          <a:p>
            <a:pPr algn="ctr">
              <a:lnSpc>
                <a:spcPts val="3200"/>
              </a:lnSpc>
            </a:pPr>
            <a:r>
              <a:rPr lang="en-US" sz="3200">
                <a:solidFill>
                  <a:srgbClr val="282A29"/>
                </a:solidFill>
                <a:latin typeface="Proxima Nova Bold"/>
              </a:rPr>
              <a:t>BIROUL PENTRU PROTECȚIA ANIMALELOR</a:t>
            </a:r>
          </a:p>
        </p:txBody>
      </p:sp>
      <p:sp>
        <p:nvSpPr>
          <p:cNvPr name="Freeform 4" id="4"/>
          <p:cNvSpPr/>
          <p:nvPr/>
        </p:nvSpPr>
        <p:spPr>
          <a:xfrm flipH="false" flipV="false" rot="0">
            <a:off x="6997279" y="3825033"/>
            <a:ext cx="4232755" cy="3501643"/>
          </a:xfrm>
          <a:custGeom>
            <a:avLst/>
            <a:gdLst/>
            <a:ahLst/>
            <a:cxnLst/>
            <a:rect r="r" b="b" t="t" l="l"/>
            <a:pathLst>
              <a:path h="3501643" w="4232755">
                <a:moveTo>
                  <a:pt x="0" y="0"/>
                </a:moveTo>
                <a:lnTo>
                  <a:pt x="4232755" y="0"/>
                </a:lnTo>
                <a:lnTo>
                  <a:pt x="4232755" y="3501643"/>
                </a:lnTo>
                <a:lnTo>
                  <a:pt x="0" y="350164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6672246" y="7488515"/>
            <a:ext cx="5331212" cy="824230"/>
          </a:xfrm>
          <a:prstGeom prst="rect">
            <a:avLst/>
          </a:prstGeom>
        </p:spPr>
        <p:txBody>
          <a:bodyPr anchor="t" rtlCol="false" tIns="0" lIns="0" bIns="0" rIns="0">
            <a:spAutoFit/>
          </a:bodyPr>
          <a:lstStyle/>
          <a:p>
            <a:pPr algn="ctr">
              <a:lnSpc>
                <a:spcPts val="3200"/>
              </a:lnSpc>
            </a:pPr>
            <a:r>
              <a:rPr lang="en-US" sz="3200">
                <a:solidFill>
                  <a:srgbClr val="282A29"/>
                </a:solidFill>
                <a:latin typeface="Proxima Nova Bold"/>
              </a:rPr>
              <a:t>ASOCIAȚIILE PENTRU DREPTURILE ANIMALELOR</a:t>
            </a:r>
          </a:p>
        </p:txBody>
      </p:sp>
      <p:sp>
        <p:nvSpPr>
          <p:cNvPr name="Freeform 6" id="6"/>
          <p:cNvSpPr/>
          <p:nvPr/>
        </p:nvSpPr>
        <p:spPr>
          <a:xfrm flipH="false" flipV="false" rot="0">
            <a:off x="12950372" y="3824947"/>
            <a:ext cx="3674348" cy="3520693"/>
          </a:xfrm>
          <a:custGeom>
            <a:avLst/>
            <a:gdLst/>
            <a:ahLst/>
            <a:cxnLst/>
            <a:rect r="r" b="b" t="t" l="l"/>
            <a:pathLst>
              <a:path h="3520693" w="3674348">
                <a:moveTo>
                  <a:pt x="0" y="0"/>
                </a:moveTo>
                <a:lnTo>
                  <a:pt x="3674348" y="0"/>
                </a:lnTo>
                <a:lnTo>
                  <a:pt x="3674348" y="3520693"/>
                </a:lnTo>
                <a:lnTo>
                  <a:pt x="0" y="352069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7" id="7"/>
          <p:cNvSpPr txBox="true"/>
          <p:nvPr/>
        </p:nvSpPr>
        <p:spPr>
          <a:xfrm rot="0">
            <a:off x="12315792" y="7507393"/>
            <a:ext cx="4943508" cy="424180"/>
          </a:xfrm>
          <a:prstGeom prst="rect">
            <a:avLst/>
          </a:prstGeom>
        </p:spPr>
        <p:txBody>
          <a:bodyPr anchor="t" rtlCol="false" tIns="0" lIns="0" bIns="0" rIns="0">
            <a:spAutoFit/>
          </a:bodyPr>
          <a:lstStyle/>
          <a:p>
            <a:pPr algn="ctr">
              <a:lnSpc>
                <a:spcPts val="3200"/>
              </a:lnSpc>
            </a:pPr>
            <a:r>
              <a:rPr lang="en-US" sz="3200">
                <a:solidFill>
                  <a:srgbClr val="282A29"/>
                </a:solidFill>
                <a:latin typeface="Proxima Nova Bold"/>
              </a:rPr>
              <a:t>MEDICII VETERINARI</a:t>
            </a:r>
          </a:p>
        </p:txBody>
      </p:sp>
      <p:sp>
        <p:nvSpPr>
          <p:cNvPr name="TextBox 8" id="8"/>
          <p:cNvSpPr txBox="true"/>
          <p:nvPr/>
        </p:nvSpPr>
        <p:spPr>
          <a:xfrm rot="0">
            <a:off x="1028700" y="800100"/>
            <a:ext cx="16230600" cy="2057400"/>
          </a:xfrm>
          <a:prstGeom prst="rect">
            <a:avLst/>
          </a:prstGeom>
        </p:spPr>
        <p:txBody>
          <a:bodyPr anchor="t" rtlCol="false" tIns="0" lIns="0" bIns="0" rIns="0">
            <a:spAutoFit/>
          </a:bodyPr>
          <a:lstStyle/>
          <a:p>
            <a:pPr algn="ctr">
              <a:lnSpc>
                <a:spcPts val="16800"/>
              </a:lnSpc>
              <a:spcBef>
                <a:spcPct val="0"/>
              </a:spcBef>
            </a:pPr>
            <a:r>
              <a:rPr lang="en-US" sz="12000">
                <a:solidFill>
                  <a:srgbClr val="D04C00"/>
                </a:solidFill>
                <a:latin typeface="Railey"/>
              </a:rPr>
              <a:t>Cine protejează animalele?</a:t>
            </a:r>
          </a:p>
        </p:txBody>
      </p:sp>
      <p:sp>
        <p:nvSpPr>
          <p:cNvPr name="TextBox 9" id="9"/>
          <p:cNvSpPr txBox="true"/>
          <p:nvPr/>
        </p:nvSpPr>
        <p:spPr>
          <a:xfrm rot="0">
            <a:off x="995138" y="8461913"/>
            <a:ext cx="4943508" cy="1423670"/>
          </a:xfrm>
          <a:prstGeom prst="rect">
            <a:avLst/>
          </a:prstGeom>
        </p:spPr>
        <p:txBody>
          <a:bodyPr anchor="t" rtlCol="false" tIns="0" lIns="0" bIns="0" rIns="0">
            <a:spAutoFit/>
          </a:bodyPr>
          <a:lstStyle/>
          <a:p>
            <a:pPr algn="ctr">
              <a:lnSpc>
                <a:spcPts val="2799"/>
              </a:lnSpc>
            </a:pPr>
            <a:r>
              <a:rPr lang="en-US" sz="2799">
                <a:solidFill>
                  <a:srgbClr val="282A29"/>
                </a:solidFill>
                <a:latin typeface="Proxima Nova"/>
              </a:rPr>
              <a:t>Principala atributie aplicarea legii ce reglementeaza drepturile si protectia animalelor.</a:t>
            </a:r>
          </a:p>
        </p:txBody>
      </p:sp>
      <p:sp>
        <p:nvSpPr>
          <p:cNvPr name="TextBox 10" id="10"/>
          <p:cNvSpPr txBox="true"/>
          <p:nvPr/>
        </p:nvSpPr>
        <p:spPr>
          <a:xfrm rot="0">
            <a:off x="6638683" y="8474670"/>
            <a:ext cx="4943508" cy="1423670"/>
          </a:xfrm>
          <a:prstGeom prst="rect">
            <a:avLst/>
          </a:prstGeom>
        </p:spPr>
        <p:txBody>
          <a:bodyPr anchor="t" rtlCol="false" tIns="0" lIns="0" bIns="0" rIns="0">
            <a:spAutoFit/>
          </a:bodyPr>
          <a:lstStyle/>
          <a:p>
            <a:pPr algn="ctr">
              <a:lnSpc>
                <a:spcPts val="2799"/>
              </a:lnSpc>
            </a:pPr>
            <a:r>
              <a:rPr lang="en-US" sz="2799">
                <a:solidFill>
                  <a:srgbClr val="282A29"/>
                </a:solidFill>
                <a:latin typeface="Proxima Nova"/>
              </a:rPr>
              <a:t>Oferă adăpost și sprijin animalelor fără stăpân sau animalele din familii vulnerabile.</a:t>
            </a:r>
          </a:p>
        </p:txBody>
      </p:sp>
      <p:sp>
        <p:nvSpPr>
          <p:cNvPr name="TextBox 11" id="11"/>
          <p:cNvSpPr txBox="true"/>
          <p:nvPr/>
        </p:nvSpPr>
        <p:spPr>
          <a:xfrm rot="0">
            <a:off x="12315792" y="8474670"/>
            <a:ext cx="4943508" cy="718820"/>
          </a:xfrm>
          <a:prstGeom prst="rect">
            <a:avLst/>
          </a:prstGeom>
        </p:spPr>
        <p:txBody>
          <a:bodyPr anchor="t" rtlCol="false" tIns="0" lIns="0" bIns="0" rIns="0">
            <a:spAutoFit/>
          </a:bodyPr>
          <a:lstStyle/>
          <a:p>
            <a:pPr algn="ctr">
              <a:lnSpc>
                <a:spcPts val="2799"/>
              </a:lnSpc>
            </a:pPr>
            <a:r>
              <a:rPr lang="en-US" sz="2799">
                <a:solidFill>
                  <a:srgbClr val="282A29"/>
                </a:solidFill>
                <a:latin typeface="Proxima Nova"/>
              </a:rPr>
              <a:t>Oferă asistență veterinară animalelor în suferință.</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3DB"/>
        </a:solidFill>
      </p:bgPr>
    </p:bg>
    <p:spTree>
      <p:nvGrpSpPr>
        <p:cNvPr id="1" name=""/>
        <p:cNvGrpSpPr/>
        <p:nvPr/>
      </p:nvGrpSpPr>
      <p:grpSpPr>
        <a:xfrm>
          <a:off x="0" y="0"/>
          <a:ext cx="0" cy="0"/>
          <a:chOff x="0" y="0"/>
          <a:chExt cx="0" cy="0"/>
        </a:xfrm>
      </p:grpSpPr>
      <p:grpSp>
        <p:nvGrpSpPr>
          <p:cNvPr name="Group 2" id="2"/>
          <p:cNvGrpSpPr/>
          <p:nvPr/>
        </p:nvGrpSpPr>
        <p:grpSpPr>
          <a:xfrm rot="0">
            <a:off x="0" y="9258300"/>
            <a:ext cx="18288000" cy="1028700"/>
            <a:chOff x="0" y="0"/>
            <a:chExt cx="4816593" cy="270933"/>
          </a:xfrm>
        </p:grpSpPr>
        <p:sp>
          <p:nvSpPr>
            <p:cNvPr name="Freeform 3" id="3"/>
            <p:cNvSpPr/>
            <p:nvPr/>
          </p:nvSpPr>
          <p:spPr>
            <a:xfrm flipH="false" flipV="false" rot="0">
              <a:off x="0" y="0"/>
              <a:ext cx="4816592" cy="270933"/>
            </a:xfrm>
            <a:custGeom>
              <a:avLst/>
              <a:gdLst/>
              <a:ahLst/>
              <a:cxnLst/>
              <a:rect r="r" b="b" t="t" l="l"/>
              <a:pathLst>
                <a:path h="270933" w="4816592">
                  <a:moveTo>
                    <a:pt x="0" y="0"/>
                  </a:moveTo>
                  <a:lnTo>
                    <a:pt x="4816592" y="0"/>
                  </a:lnTo>
                  <a:lnTo>
                    <a:pt x="4816592" y="270933"/>
                  </a:lnTo>
                  <a:lnTo>
                    <a:pt x="0" y="270933"/>
                  </a:lnTo>
                  <a:close/>
                </a:path>
              </a:pathLst>
            </a:custGeom>
            <a:solidFill>
              <a:srgbClr val="DBC09F"/>
            </a:solidFill>
          </p:spPr>
        </p:sp>
        <p:sp>
          <p:nvSpPr>
            <p:cNvPr name="TextBox 4" id="4"/>
            <p:cNvSpPr txBox="true"/>
            <p:nvPr/>
          </p:nvSpPr>
          <p:spPr>
            <a:xfrm>
              <a:off x="0" y="-38100"/>
              <a:ext cx="4816593" cy="309033"/>
            </a:xfrm>
            <a:prstGeom prst="rect">
              <a:avLst/>
            </a:prstGeom>
          </p:spPr>
          <p:txBody>
            <a:bodyPr anchor="ctr" rtlCol="false" tIns="50800" lIns="50800" bIns="50800" rIns="50800"/>
            <a:lstStyle/>
            <a:p>
              <a:pPr algn="ctr">
                <a:lnSpc>
                  <a:spcPts val="2659"/>
                </a:lnSpc>
                <a:spcBef>
                  <a:spcPct val="0"/>
                </a:spcBef>
              </a:pPr>
            </a:p>
          </p:txBody>
        </p:sp>
      </p:grpSp>
      <p:sp>
        <p:nvSpPr>
          <p:cNvPr name="Freeform 5" id="5"/>
          <p:cNvSpPr/>
          <p:nvPr/>
        </p:nvSpPr>
        <p:spPr>
          <a:xfrm flipH="false" flipV="false" rot="0">
            <a:off x="6790950" y="2143228"/>
            <a:ext cx="4841215" cy="7629422"/>
          </a:xfrm>
          <a:custGeom>
            <a:avLst/>
            <a:gdLst/>
            <a:ahLst/>
            <a:cxnLst/>
            <a:rect r="r" b="b" t="t" l="l"/>
            <a:pathLst>
              <a:path h="7629422" w="4841215">
                <a:moveTo>
                  <a:pt x="0" y="0"/>
                </a:moveTo>
                <a:lnTo>
                  <a:pt x="4841215" y="0"/>
                </a:lnTo>
                <a:lnTo>
                  <a:pt x="4841215" y="7629422"/>
                </a:lnTo>
                <a:lnTo>
                  <a:pt x="0" y="76294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0543683" y="3076553"/>
            <a:ext cx="4335649" cy="4051861"/>
          </a:xfrm>
          <a:custGeom>
            <a:avLst/>
            <a:gdLst/>
            <a:ahLst/>
            <a:cxnLst/>
            <a:rect r="r" b="b" t="t" l="l"/>
            <a:pathLst>
              <a:path h="4051861" w="4335649">
                <a:moveTo>
                  <a:pt x="0" y="0"/>
                </a:moveTo>
                <a:lnTo>
                  <a:pt x="4335649" y="0"/>
                </a:lnTo>
                <a:lnTo>
                  <a:pt x="4335649" y="4051861"/>
                </a:lnTo>
                <a:lnTo>
                  <a:pt x="0" y="405186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10251017" y="3076553"/>
            <a:ext cx="4920981" cy="3757840"/>
          </a:xfrm>
          <a:custGeom>
            <a:avLst/>
            <a:gdLst/>
            <a:ahLst/>
            <a:cxnLst/>
            <a:rect r="r" b="b" t="t" l="l"/>
            <a:pathLst>
              <a:path h="3757840" w="4920981">
                <a:moveTo>
                  <a:pt x="0" y="0"/>
                </a:moveTo>
                <a:lnTo>
                  <a:pt x="4920981" y="0"/>
                </a:lnTo>
                <a:lnTo>
                  <a:pt x="4920981" y="3757840"/>
                </a:lnTo>
                <a:lnTo>
                  <a:pt x="0" y="37578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3120516" y="5561374"/>
            <a:ext cx="4336303" cy="3815947"/>
          </a:xfrm>
          <a:custGeom>
            <a:avLst/>
            <a:gdLst/>
            <a:ahLst/>
            <a:cxnLst/>
            <a:rect r="r" b="b" t="t" l="l"/>
            <a:pathLst>
              <a:path h="3815947" w="4336303">
                <a:moveTo>
                  <a:pt x="0" y="0"/>
                </a:moveTo>
                <a:lnTo>
                  <a:pt x="4336303" y="0"/>
                </a:lnTo>
                <a:lnTo>
                  <a:pt x="4336303" y="3815947"/>
                </a:lnTo>
                <a:lnTo>
                  <a:pt x="0" y="381594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9" id="9"/>
          <p:cNvSpPr/>
          <p:nvPr/>
        </p:nvSpPr>
        <p:spPr>
          <a:xfrm flipH="false" flipV="false" rot="0">
            <a:off x="2920370" y="5268983"/>
            <a:ext cx="4736596" cy="4400728"/>
          </a:xfrm>
          <a:custGeom>
            <a:avLst/>
            <a:gdLst/>
            <a:ahLst/>
            <a:cxnLst/>
            <a:rect r="r" b="b" t="t" l="l"/>
            <a:pathLst>
              <a:path h="4400728" w="4736596">
                <a:moveTo>
                  <a:pt x="0" y="0"/>
                </a:moveTo>
                <a:lnTo>
                  <a:pt x="4736596" y="0"/>
                </a:lnTo>
                <a:lnTo>
                  <a:pt x="4736596" y="4400729"/>
                </a:lnTo>
                <a:lnTo>
                  <a:pt x="0" y="4400729"/>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10" id="10"/>
          <p:cNvSpPr txBox="true"/>
          <p:nvPr/>
        </p:nvSpPr>
        <p:spPr>
          <a:xfrm rot="0">
            <a:off x="11632165" y="7516973"/>
            <a:ext cx="6045045" cy="2493672"/>
          </a:xfrm>
          <a:prstGeom prst="rect">
            <a:avLst/>
          </a:prstGeom>
        </p:spPr>
        <p:txBody>
          <a:bodyPr anchor="t" rtlCol="false" tIns="0" lIns="0" bIns="0" rIns="0">
            <a:spAutoFit/>
          </a:bodyPr>
          <a:lstStyle/>
          <a:p>
            <a:pPr algn="ctr">
              <a:lnSpc>
                <a:spcPts val="2478"/>
              </a:lnSpc>
            </a:pPr>
            <a:r>
              <a:rPr lang="en-US" sz="2478">
                <a:solidFill>
                  <a:srgbClr val="282A29"/>
                </a:solidFill>
                <a:latin typeface="Proxima Nova Bold"/>
              </a:rPr>
              <a:t>Biroul pentru Protecția Animalelor</a:t>
            </a:r>
          </a:p>
          <a:p>
            <a:pPr algn="ctr">
              <a:lnSpc>
                <a:spcPts val="2478"/>
              </a:lnSpc>
            </a:pPr>
          </a:p>
          <a:p>
            <a:pPr algn="ctr">
              <a:lnSpc>
                <a:spcPts val="2478"/>
              </a:lnSpc>
            </a:pPr>
            <a:r>
              <a:rPr lang="en-US" sz="2478">
                <a:solidFill>
                  <a:srgbClr val="282A29"/>
                </a:solidFill>
                <a:latin typeface="Proxima Nova Bold"/>
              </a:rPr>
              <a:t>Strada Siderurgiștilor nr.85</a:t>
            </a:r>
          </a:p>
          <a:p>
            <a:pPr algn="ctr">
              <a:lnSpc>
                <a:spcPts val="2478"/>
              </a:lnSpc>
            </a:pPr>
          </a:p>
          <a:p>
            <a:pPr algn="ctr">
              <a:lnSpc>
                <a:spcPts val="2478"/>
              </a:lnSpc>
            </a:pPr>
            <a:r>
              <a:rPr lang="en-US" sz="2478">
                <a:solidFill>
                  <a:srgbClr val="282A29"/>
                </a:solidFill>
                <a:latin typeface="Proxima Nova Bold"/>
              </a:rPr>
              <a:t>Telefon: 407000 interior 20570</a:t>
            </a:r>
          </a:p>
          <a:p>
            <a:pPr algn="ctr">
              <a:lnSpc>
                <a:spcPts val="2478"/>
              </a:lnSpc>
            </a:pPr>
          </a:p>
          <a:p>
            <a:pPr algn="ctr">
              <a:lnSpc>
                <a:spcPts val="2478"/>
              </a:lnSpc>
            </a:pPr>
            <a:r>
              <a:rPr lang="en-US" sz="2478">
                <a:solidFill>
                  <a:srgbClr val="282A29"/>
                </a:solidFill>
                <a:latin typeface="Proxima Nova Bold"/>
              </a:rPr>
              <a:t>E-mail: </a:t>
            </a:r>
            <a:r>
              <a:rPr lang="en-US" sz="2478" u="sng">
                <a:solidFill>
                  <a:srgbClr val="282A29"/>
                </a:solidFill>
                <a:latin typeface="Proxima Nova Bold"/>
                <a:hlinkClick r:id="rId12" tooltip="mailto:cabinet@gl.politiaromana.ro"/>
              </a:rPr>
              <a:t>cabinet@gl.politiaromana.ro</a:t>
            </a:r>
          </a:p>
          <a:p>
            <a:pPr algn="ctr">
              <a:lnSpc>
                <a:spcPts val="2478"/>
              </a:lnSpc>
            </a:pPr>
          </a:p>
        </p:txBody>
      </p:sp>
      <p:sp>
        <p:nvSpPr>
          <p:cNvPr name="TextBox 11" id="11"/>
          <p:cNvSpPr txBox="true"/>
          <p:nvPr/>
        </p:nvSpPr>
        <p:spPr>
          <a:xfrm rot="0">
            <a:off x="2124792" y="224021"/>
            <a:ext cx="14038417" cy="4192908"/>
          </a:xfrm>
          <a:prstGeom prst="rect">
            <a:avLst/>
          </a:prstGeom>
        </p:spPr>
        <p:txBody>
          <a:bodyPr anchor="t" rtlCol="false" tIns="0" lIns="0" bIns="0" rIns="0">
            <a:spAutoFit/>
          </a:bodyPr>
          <a:lstStyle/>
          <a:p>
            <a:pPr algn="ctr">
              <a:lnSpc>
                <a:spcPts val="20160"/>
              </a:lnSpc>
              <a:spcBef>
                <a:spcPct val="0"/>
              </a:spcBef>
            </a:pPr>
            <a:r>
              <a:rPr lang="en-US" sz="14400">
                <a:solidFill>
                  <a:srgbClr val="96922B"/>
                </a:solidFill>
                <a:latin typeface="Railey"/>
              </a:rPr>
              <a:t>Animal aflat în pericol?</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DAGA0zSl1uE</dc:identifier>
  <dcterms:modified xsi:type="dcterms:W3CDTF">2011-08-01T06:04:30Z</dcterms:modified>
  <cp:revision>1</cp:revision>
  <dc:title>Pastel Playful Handdrawn Animal Welfare Presentation</dc:title>
</cp:coreProperties>
</file>