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Jua" charset="1" panose="00000000000000000000"/>
      <p:regular r:id="rId10"/>
    </p:embeddedFont>
    <p:embeddedFont>
      <p:font typeface="KG Primary Penmanship" charset="1" panose="02000506000000020003"/>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25.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49.png" Type="http://schemas.openxmlformats.org/officeDocument/2006/relationships/image"/><Relationship Id="rId13" Target="../media/image50.svg" Type="http://schemas.openxmlformats.org/officeDocument/2006/relationships/image"/><Relationship Id="rId14" Target="../media/image51.png" Type="http://schemas.openxmlformats.org/officeDocument/2006/relationships/image"/><Relationship Id="rId15" Target="../media/image52.png" Type="http://schemas.openxmlformats.org/officeDocument/2006/relationships/image"/><Relationship Id="rId16" Target="../media/image5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2" Target="../media/image54.png" Type="http://schemas.openxmlformats.org/officeDocument/2006/relationships/image"/><Relationship Id="rId3" Target="../media/image55.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gif" Type="http://schemas.openxmlformats.org/officeDocument/2006/relationships/image"/><Relationship Id="rId7" Target="../media/image65.png" Type="http://schemas.openxmlformats.org/officeDocument/2006/relationships/image"/><Relationship Id="rId8" Target="../media/image6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7.png" Type="http://schemas.openxmlformats.org/officeDocument/2006/relationships/image"/><Relationship Id="rId11" Target="../media/image6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16" Target="../media/image5.png" Type="http://schemas.openxmlformats.org/officeDocument/2006/relationships/image"/><Relationship Id="rId17" Target="../media/image6.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25.png" Type="http://schemas.openxmlformats.org/officeDocument/2006/relationships/image"/><Relationship Id="rId20" Target="../media/image69.png" Type="http://schemas.openxmlformats.org/officeDocument/2006/relationships/image"/><Relationship Id="rId21" Target="../media/image70.svg" Type="http://schemas.openxmlformats.org/officeDocument/2006/relationships/image"/><Relationship Id="rId22" Target="../media/image29.png" Type="http://schemas.openxmlformats.org/officeDocument/2006/relationships/image"/><Relationship Id="rId23" Target="../media/image30.svg" Type="http://schemas.openxmlformats.org/officeDocument/2006/relationships/image"/><Relationship Id="rId24" Target="../media/image71.png" Type="http://schemas.openxmlformats.org/officeDocument/2006/relationships/image"/><Relationship Id="rId25" Target="../media/image72.sv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14" Target="../media/image73.png" Type="http://schemas.openxmlformats.org/officeDocument/2006/relationships/image"/><Relationship Id="rId15" Target="../media/image74.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75.png" Type="http://schemas.openxmlformats.org/officeDocument/2006/relationships/image"/><Relationship Id="rId19" Target="../media/image76.svg" Type="http://schemas.openxmlformats.org/officeDocument/2006/relationships/image"/><Relationship Id="rId2" Target="../media/image25.png" Type="http://schemas.openxmlformats.org/officeDocument/2006/relationships/image"/><Relationship Id="rId20" Target="../media/image15.png" Type="http://schemas.openxmlformats.org/officeDocument/2006/relationships/image"/><Relationship Id="rId21" Target="../media/image16.sv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CC0F5"/>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982870" y="1577887"/>
            <a:ext cx="12207583" cy="6695007"/>
            <a:chOff x="0" y="0"/>
            <a:chExt cx="16276777" cy="8926675"/>
          </a:xfrm>
        </p:grpSpPr>
        <p:sp>
          <p:nvSpPr>
            <p:cNvPr name="Freeform 4" id="4"/>
            <p:cNvSpPr/>
            <p:nvPr/>
          </p:nvSpPr>
          <p:spPr>
            <a:xfrm flipH="false" flipV="false" rot="0">
              <a:off x="0" y="0"/>
              <a:ext cx="10851185" cy="8926675"/>
            </a:xfrm>
            <a:custGeom>
              <a:avLst/>
              <a:gdLst/>
              <a:ahLst/>
              <a:cxnLst/>
              <a:rect r="r" b="b" t="t" l="l"/>
              <a:pathLst>
                <a:path h="8926675" w="1085118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0" t="0" r="-30390" b="0"/>
              </a:stretch>
            </a:blipFill>
          </p:spPr>
        </p:sp>
        <p:sp>
          <p:nvSpPr>
            <p:cNvPr name="Freeform 5" id="5"/>
            <p:cNvSpPr/>
            <p:nvPr/>
          </p:nvSpPr>
          <p:spPr>
            <a:xfrm flipH="false" flipV="false" rot="0">
              <a:off x="5425592" y="0"/>
              <a:ext cx="10851185" cy="8926675"/>
            </a:xfrm>
            <a:custGeom>
              <a:avLst/>
              <a:gdLst/>
              <a:ahLst/>
              <a:cxnLst/>
              <a:rect r="r" b="b" t="t" l="l"/>
              <a:pathLst>
                <a:path h="8926675" w="1085118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30390" t="0" r="0" b="0"/>
              </a:stretch>
            </a:blipFill>
          </p:spPr>
        </p:sp>
      </p:grpSp>
      <p:sp>
        <p:nvSpPr>
          <p:cNvPr name="TextBox 6" id="6"/>
          <p:cNvSpPr txBox="true"/>
          <p:nvPr/>
        </p:nvSpPr>
        <p:spPr>
          <a:xfrm rot="0">
            <a:off x="3629661" y="2019300"/>
            <a:ext cx="11028679" cy="4732025"/>
          </a:xfrm>
          <a:prstGeom prst="rect">
            <a:avLst/>
          </a:prstGeom>
        </p:spPr>
        <p:txBody>
          <a:bodyPr anchor="t" rtlCol="false" tIns="0" lIns="0" bIns="0" rIns="0">
            <a:spAutoFit/>
          </a:bodyPr>
          <a:lstStyle/>
          <a:p>
            <a:pPr algn="ctr">
              <a:lnSpc>
                <a:spcPts val="6600"/>
              </a:lnSpc>
            </a:pPr>
            <a:r>
              <a:rPr lang="en-US" sz="6600" spc="-132">
                <a:solidFill>
                  <a:srgbClr val="FFFFFF"/>
                </a:solidFill>
                <a:latin typeface="Jua"/>
              </a:rPr>
              <a:t>Ordonanţa de urgenţă nr. 55/2002 privind regimul de deţinere al câinilor periculoşi sau agresivi</a:t>
            </a:r>
          </a:p>
          <a:p>
            <a:pPr algn="ctr">
              <a:lnSpc>
                <a:spcPts val="9000"/>
              </a:lnSpc>
            </a:pPr>
          </a:p>
        </p:txBody>
      </p:sp>
      <p:sp>
        <p:nvSpPr>
          <p:cNvPr name="Freeform 7" id="7"/>
          <p:cNvSpPr/>
          <p:nvPr/>
        </p:nvSpPr>
        <p:spPr>
          <a:xfrm flipH="false" flipV="false" rot="0">
            <a:off x="9467094" y="8005648"/>
            <a:ext cx="7661990" cy="4165336"/>
          </a:xfrm>
          <a:custGeom>
            <a:avLst/>
            <a:gdLst/>
            <a:ahLst/>
            <a:cxnLst/>
            <a:rect r="r" b="b" t="t" l="l"/>
            <a:pathLst>
              <a:path h="4165336" w="7661990">
                <a:moveTo>
                  <a:pt x="0" y="0"/>
                </a:moveTo>
                <a:lnTo>
                  <a:pt x="7661990" y="0"/>
                </a:lnTo>
                <a:lnTo>
                  <a:pt x="7661990" y="4165337"/>
                </a:lnTo>
                <a:lnTo>
                  <a:pt x="0" y="41653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12412548" y="6736572"/>
            <a:ext cx="1771082" cy="1313821"/>
          </a:xfrm>
          <a:custGeom>
            <a:avLst/>
            <a:gdLst/>
            <a:ahLst/>
            <a:cxnLst/>
            <a:rect r="r" b="b" t="t" l="l"/>
            <a:pathLst>
              <a:path h="1313821" w="1771082">
                <a:moveTo>
                  <a:pt x="1771082" y="0"/>
                </a:moveTo>
                <a:lnTo>
                  <a:pt x="0" y="0"/>
                </a:lnTo>
                <a:lnTo>
                  <a:pt x="0" y="1313820"/>
                </a:lnTo>
                <a:lnTo>
                  <a:pt x="1771082" y="1313820"/>
                </a:lnTo>
                <a:lnTo>
                  <a:pt x="177108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004190" y="5422751"/>
            <a:ext cx="2063893" cy="2627642"/>
          </a:xfrm>
          <a:custGeom>
            <a:avLst/>
            <a:gdLst/>
            <a:ahLst/>
            <a:cxnLst/>
            <a:rect r="r" b="b" t="t" l="l"/>
            <a:pathLst>
              <a:path h="2627642" w="2063893">
                <a:moveTo>
                  <a:pt x="0" y="0"/>
                </a:moveTo>
                <a:lnTo>
                  <a:pt x="2063893" y="0"/>
                </a:lnTo>
                <a:lnTo>
                  <a:pt x="2063893" y="2627641"/>
                </a:lnTo>
                <a:lnTo>
                  <a:pt x="0" y="26276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477140" y="2607509"/>
            <a:ext cx="4625673" cy="9053809"/>
          </a:xfrm>
          <a:custGeom>
            <a:avLst/>
            <a:gdLst/>
            <a:ahLst/>
            <a:cxnLst/>
            <a:rect r="r" b="b" t="t" l="l"/>
            <a:pathLst>
              <a:path h="9053809" w="4625673">
                <a:moveTo>
                  <a:pt x="4625673" y="0"/>
                </a:moveTo>
                <a:lnTo>
                  <a:pt x="0" y="0"/>
                </a:lnTo>
                <a:lnTo>
                  <a:pt x="0" y="9053809"/>
                </a:lnTo>
                <a:lnTo>
                  <a:pt x="4625673" y="9053809"/>
                </a:lnTo>
                <a:lnTo>
                  <a:pt x="462567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15004190" y="0"/>
            <a:ext cx="2334214" cy="4114800"/>
          </a:xfrm>
          <a:custGeom>
            <a:avLst/>
            <a:gdLst/>
            <a:ahLst/>
            <a:cxnLst/>
            <a:rect r="r" b="b" t="t" l="l"/>
            <a:pathLst>
              <a:path h="4114800" w="2334214">
                <a:moveTo>
                  <a:pt x="0" y="0"/>
                </a:moveTo>
                <a:lnTo>
                  <a:pt x="2334214" y="0"/>
                </a:lnTo>
                <a:lnTo>
                  <a:pt x="2334214"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6615011" y="8569636"/>
            <a:ext cx="3321766" cy="4114800"/>
          </a:xfrm>
          <a:custGeom>
            <a:avLst/>
            <a:gdLst/>
            <a:ahLst/>
            <a:cxnLst/>
            <a:rect r="r" b="b" t="t" l="l"/>
            <a:pathLst>
              <a:path h="4114800" w="3321766">
                <a:moveTo>
                  <a:pt x="0" y="0"/>
                </a:moveTo>
                <a:lnTo>
                  <a:pt x="3321766" y="0"/>
                </a:lnTo>
                <a:lnTo>
                  <a:pt x="332176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1727232">
            <a:off x="-190075" y="757084"/>
            <a:ext cx="4169757" cy="902184"/>
          </a:xfrm>
          <a:custGeom>
            <a:avLst/>
            <a:gdLst/>
            <a:ahLst/>
            <a:cxnLst/>
            <a:rect r="r" b="b" t="t" l="l"/>
            <a:pathLst>
              <a:path h="902184" w="4169757">
                <a:moveTo>
                  <a:pt x="0" y="0"/>
                </a:moveTo>
                <a:lnTo>
                  <a:pt x="4169757" y="0"/>
                </a:lnTo>
                <a:lnTo>
                  <a:pt x="4169757" y="902183"/>
                </a:lnTo>
                <a:lnTo>
                  <a:pt x="0" y="90218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000246" y="3537718"/>
            <a:ext cx="10287508" cy="1605782"/>
            <a:chOff x="0" y="0"/>
            <a:chExt cx="18168082" cy="2835865"/>
          </a:xfrm>
        </p:grpSpPr>
        <p:sp>
          <p:nvSpPr>
            <p:cNvPr name="Freeform 4" id="4"/>
            <p:cNvSpPr/>
            <p:nvPr/>
          </p:nvSpPr>
          <p:spPr>
            <a:xfrm flipH="false" flipV="false" rot="0">
              <a:off x="-127" y="127"/>
              <a:ext cx="18167954" cy="2842850"/>
            </a:xfrm>
            <a:custGeom>
              <a:avLst/>
              <a:gdLst/>
              <a:ahLst/>
              <a:cxnLst/>
              <a:rect r="r" b="b" t="t" l="l"/>
              <a:pathLst>
                <a:path h="2842850" w="18167954">
                  <a:moveTo>
                    <a:pt x="17766889" y="2830150"/>
                  </a:moveTo>
                  <a:cubicBezTo>
                    <a:pt x="17711009" y="2842850"/>
                    <a:pt x="17685609" y="2830150"/>
                    <a:pt x="17628459" y="2830150"/>
                  </a:cubicBezTo>
                  <a:cubicBezTo>
                    <a:pt x="17571309" y="2830150"/>
                    <a:pt x="17480249" y="2817450"/>
                    <a:pt x="17480249" y="2817450"/>
                  </a:cubicBezTo>
                  <a:lnTo>
                    <a:pt x="707771" y="2817450"/>
                  </a:lnTo>
                  <a:lnTo>
                    <a:pt x="631063" y="2804750"/>
                  </a:lnTo>
                  <a:cubicBezTo>
                    <a:pt x="631063" y="2804750"/>
                    <a:pt x="533400" y="2817450"/>
                    <a:pt x="457581" y="2804750"/>
                  </a:cubicBezTo>
                  <a:cubicBezTo>
                    <a:pt x="381762" y="2792050"/>
                    <a:pt x="296418" y="2804750"/>
                    <a:pt x="296418" y="2804750"/>
                  </a:cubicBezTo>
                  <a:cubicBezTo>
                    <a:pt x="240284" y="2804750"/>
                    <a:pt x="162814" y="2800432"/>
                    <a:pt x="119507" y="2771222"/>
                  </a:cubicBezTo>
                  <a:cubicBezTo>
                    <a:pt x="47371" y="2722581"/>
                    <a:pt x="25400" y="2652350"/>
                    <a:pt x="0" y="2546559"/>
                  </a:cubicBezTo>
                  <a:lnTo>
                    <a:pt x="0" y="2346026"/>
                  </a:lnTo>
                  <a:cubicBezTo>
                    <a:pt x="0" y="2346026"/>
                    <a:pt x="12700" y="2261063"/>
                    <a:pt x="12700" y="2202770"/>
                  </a:cubicBezTo>
                  <a:cubicBezTo>
                    <a:pt x="12700" y="2144477"/>
                    <a:pt x="0" y="2054561"/>
                    <a:pt x="0" y="2054561"/>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63756"/>
                  </a:lnTo>
                  <a:cubicBezTo>
                    <a:pt x="18155254" y="1963756"/>
                    <a:pt x="18167954" y="2332437"/>
                    <a:pt x="18167954" y="2365457"/>
                  </a:cubicBezTo>
                  <a:cubicBezTo>
                    <a:pt x="18167954" y="2398477"/>
                    <a:pt x="18145475" y="2506427"/>
                    <a:pt x="18127569" y="2552655"/>
                  </a:cubicBezTo>
                  <a:cubicBezTo>
                    <a:pt x="18102549" y="2617298"/>
                    <a:pt x="18112710" y="2674194"/>
                    <a:pt x="18060894" y="2718390"/>
                  </a:cubicBezTo>
                  <a:cubicBezTo>
                    <a:pt x="18024825" y="2749251"/>
                    <a:pt x="17970723" y="2786589"/>
                    <a:pt x="17925512" y="2803734"/>
                  </a:cubicBezTo>
                  <a:cubicBezTo>
                    <a:pt x="17880299" y="2820879"/>
                    <a:pt x="17822515" y="2817577"/>
                    <a:pt x="17766635" y="2830277"/>
                  </a:cubicBezTo>
                  <a:close/>
                </a:path>
              </a:pathLst>
            </a:custGeom>
            <a:solidFill>
              <a:srgbClr val="133E3D"/>
            </a:solidFill>
          </p:spPr>
        </p:sp>
      </p:grpSp>
      <p:grpSp>
        <p:nvGrpSpPr>
          <p:cNvPr name="Group 5" id="5"/>
          <p:cNvGrpSpPr/>
          <p:nvPr/>
        </p:nvGrpSpPr>
        <p:grpSpPr>
          <a:xfrm rot="0">
            <a:off x="3873858" y="6152792"/>
            <a:ext cx="10287508" cy="3395137"/>
            <a:chOff x="0" y="0"/>
            <a:chExt cx="18168082" cy="5995924"/>
          </a:xfrm>
        </p:grpSpPr>
        <p:sp>
          <p:nvSpPr>
            <p:cNvPr name="Freeform 6" id="6"/>
            <p:cNvSpPr/>
            <p:nvPr/>
          </p:nvSpPr>
          <p:spPr>
            <a:xfrm flipH="false" flipV="false" rot="0">
              <a:off x="-127" y="127"/>
              <a:ext cx="18167954" cy="6002909"/>
            </a:xfrm>
            <a:custGeom>
              <a:avLst/>
              <a:gdLst/>
              <a:ahLst/>
              <a:cxnLst/>
              <a:rect r="r" b="b" t="t" l="l"/>
              <a:pathLst>
                <a:path h="6002909" w="18167954">
                  <a:moveTo>
                    <a:pt x="17766889" y="5990209"/>
                  </a:moveTo>
                  <a:cubicBezTo>
                    <a:pt x="17711009" y="6002909"/>
                    <a:pt x="17685609" y="5990209"/>
                    <a:pt x="17628459" y="5990209"/>
                  </a:cubicBezTo>
                  <a:cubicBezTo>
                    <a:pt x="17571309" y="5990209"/>
                    <a:pt x="17480249" y="5977509"/>
                    <a:pt x="17480249" y="5977509"/>
                  </a:cubicBezTo>
                  <a:lnTo>
                    <a:pt x="707771" y="5977509"/>
                  </a:lnTo>
                  <a:lnTo>
                    <a:pt x="631063" y="5964809"/>
                  </a:lnTo>
                  <a:cubicBezTo>
                    <a:pt x="631063" y="5964809"/>
                    <a:pt x="533400" y="5977509"/>
                    <a:pt x="457581" y="5964809"/>
                  </a:cubicBezTo>
                  <a:cubicBezTo>
                    <a:pt x="381762" y="5952109"/>
                    <a:pt x="296418" y="5964809"/>
                    <a:pt x="296418" y="5964809"/>
                  </a:cubicBezTo>
                  <a:cubicBezTo>
                    <a:pt x="240284" y="5964809"/>
                    <a:pt x="162814" y="5960491"/>
                    <a:pt x="119507" y="5931281"/>
                  </a:cubicBezTo>
                  <a:cubicBezTo>
                    <a:pt x="47371" y="5882640"/>
                    <a:pt x="25400" y="5812409"/>
                    <a:pt x="0" y="5706618"/>
                  </a:cubicBezTo>
                  <a:lnTo>
                    <a:pt x="0" y="5506085"/>
                  </a:lnTo>
                  <a:cubicBezTo>
                    <a:pt x="0" y="5506085"/>
                    <a:pt x="12700" y="5421122"/>
                    <a:pt x="12700" y="5362829"/>
                  </a:cubicBezTo>
                  <a:cubicBezTo>
                    <a:pt x="12700" y="5304536"/>
                    <a:pt x="0" y="5214620"/>
                    <a:pt x="0" y="5214620"/>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5123815"/>
                  </a:lnTo>
                  <a:cubicBezTo>
                    <a:pt x="18155254" y="5123815"/>
                    <a:pt x="18167954" y="5492496"/>
                    <a:pt x="18167954" y="5525516"/>
                  </a:cubicBezTo>
                  <a:cubicBezTo>
                    <a:pt x="18167954" y="5558536"/>
                    <a:pt x="18145475" y="5666486"/>
                    <a:pt x="18127569" y="5712714"/>
                  </a:cubicBezTo>
                  <a:cubicBezTo>
                    <a:pt x="18102549" y="5777357"/>
                    <a:pt x="18112710" y="5834253"/>
                    <a:pt x="18060894" y="5878449"/>
                  </a:cubicBezTo>
                  <a:cubicBezTo>
                    <a:pt x="18024825" y="5909310"/>
                    <a:pt x="17970723" y="5946648"/>
                    <a:pt x="17925512" y="5963793"/>
                  </a:cubicBezTo>
                  <a:cubicBezTo>
                    <a:pt x="17880299" y="5980938"/>
                    <a:pt x="17822515" y="5977636"/>
                    <a:pt x="17766635" y="5990336"/>
                  </a:cubicBezTo>
                  <a:close/>
                </a:path>
              </a:pathLst>
            </a:custGeom>
            <a:solidFill>
              <a:srgbClr val="133E3D"/>
            </a:solidFill>
          </p:spPr>
        </p:sp>
      </p:grpSp>
      <p:sp>
        <p:nvSpPr>
          <p:cNvPr name="Freeform 7" id="7"/>
          <p:cNvSpPr/>
          <p:nvPr/>
        </p:nvSpPr>
        <p:spPr>
          <a:xfrm flipH="false" flipV="false" rot="0">
            <a:off x="15598417" y="6582207"/>
            <a:ext cx="3321766" cy="4114800"/>
          </a:xfrm>
          <a:custGeom>
            <a:avLst/>
            <a:gdLst/>
            <a:ahLst/>
            <a:cxnLst/>
            <a:rect r="r" b="b" t="t" l="l"/>
            <a:pathLst>
              <a:path h="4114800" w="3321766">
                <a:moveTo>
                  <a:pt x="0" y="0"/>
                </a:moveTo>
                <a:lnTo>
                  <a:pt x="3321766" y="0"/>
                </a:lnTo>
                <a:lnTo>
                  <a:pt x="332176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980531" y="6026632"/>
            <a:ext cx="5445064" cy="4114800"/>
          </a:xfrm>
          <a:custGeom>
            <a:avLst/>
            <a:gdLst/>
            <a:ahLst/>
            <a:cxnLst/>
            <a:rect r="r" b="b" t="t" l="l"/>
            <a:pathLst>
              <a:path h="4114800" w="5445064">
                <a:moveTo>
                  <a:pt x="0" y="0"/>
                </a:moveTo>
                <a:lnTo>
                  <a:pt x="5445064" y="0"/>
                </a:lnTo>
                <a:lnTo>
                  <a:pt x="544506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14209" y="6368661"/>
            <a:ext cx="3284359" cy="4114800"/>
          </a:xfrm>
          <a:custGeom>
            <a:avLst/>
            <a:gdLst/>
            <a:ahLst/>
            <a:cxnLst/>
            <a:rect r="r" b="b" t="t" l="l"/>
            <a:pathLst>
              <a:path h="4114800" w="3284359">
                <a:moveTo>
                  <a:pt x="0" y="0"/>
                </a:moveTo>
                <a:lnTo>
                  <a:pt x="3284359" y="0"/>
                </a:lnTo>
                <a:lnTo>
                  <a:pt x="32843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644488" y="1277470"/>
            <a:ext cx="14622846" cy="1302551"/>
          </a:xfrm>
          <a:prstGeom prst="rect">
            <a:avLst/>
          </a:prstGeom>
        </p:spPr>
        <p:txBody>
          <a:bodyPr anchor="t" rtlCol="false" tIns="0" lIns="0" bIns="0" rIns="0">
            <a:spAutoFit/>
          </a:bodyPr>
          <a:lstStyle/>
          <a:p>
            <a:pPr algn="ctr" marL="0" indent="0" lvl="0">
              <a:lnSpc>
                <a:spcPts val="4764"/>
              </a:lnSpc>
              <a:spcBef>
                <a:spcPct val="0"/>
              </a:spcBef>
            </a:pPr>
            <a:r>
              <a:rPr lang="en-US" sz="3970" spc="-79">
                <a:solidFill>
                  <a:srgbClr val="372929"/>
                </a:solidFill>
                <a:latin typeface="Jua"/>
              </a:rPr>
              <a:t>Prin câini periculoși se întelege câinii aparținând urmatoarelor rase, grupate in doua categorii:</a:t>
            </a:r>
          </a:p>
        </p:txBody>
      </p:sp>
      <p:sp>
        <p:nvSpPr>
          <p:cNvPr name="TextBox 11" id="11"/>
          <p:cNvSpPr txBox="true"/>
          <p:nvPr/>
        </p:nvSpPr>
        <p:spPr>
          <a:xfrm rot="0">
            <a:off x="4426590" y="6604173"/>
            <a:ext cx="9058641" cy="2559050"/>
          </a:xfrm>
          <a:prstGeom prst="rect">
            <a:avLst/>
          </a:prstGeom>
        </p:spPr>
        <p:txBody>
          <a:bodyPr anchor="t" rtlCol="false" tIns="0" lIns="0" bIns="0" rIns="0">
            <a:spAutoFit/>
          </a:bodyPr>
          <a:lstStyle/>
          <a:p>
            <a:pPr algn="ctr">
              <a:lnSpc>
                <a:spcPts val="3999"/>
              </a:lnSpc>
            </a:pPr>
            <a:r>
              <a:rPr lang="en-US" sz="3999">
                <a:solidFill>
                  <a:srgbClr val="FFFFFF"/>
                </a:solidFill>
                <a:latin typeface="KG Primary Penmanship"/>
              </a:rPr>
              <a:t>Câinii din rasele Staffordshire Bull Terrier, American Staffordshire Terrier, Tosa, Rottweiller, Dog Argentinian, Mastino Napolitane, Fila Brazileiro, Mastiff, Ciobanesc Caucazian, Cane Corso si metisii lor.</a:t>
            </a:r>
          </a:p>
        </p:txBody>
      </p:sp>
      <p:sp>
        <p:nvSpPr>
          <p:cNvPr name="TextBox 12" id="12"/>
          <p:cNvSpPr txBox="true"/>
          <p:nvPr/>
        </p:nvSpPr>
        <p:spPr>
          <a:xfrm rot="0">
            <a:off x="4260965" y="3594868"/>
            <a:ext cx="9766070" cy="1558925"/>
          </a:xfrm>
          <a:prstGeom prst="rect">
            <a:avLst/>
          </a:prstGeom>
        </p:spPr>
        <p:txBody>
          <a:bodyPr anchor="t" rtlCol="false" tIns="0" lIns="0" bIns="0" rIns="0">
            <a:spAutoFit/>
          </a:bodyPr>
          <a:lstStyle/>
          <a:p>
            <a:pPr algn="ctr">
              <a:lnSpc>
                <a:spcPts val="4000"/>
              </a:lnSpc>
            </a:pPr>
            <a:r>
              <a:rPr lang="en-US" sz="4000">
                <a:solidFill>
                  <a:srgbClr val="FFFFFF"/>
                </a:solidFill>
                <a:latin typeface="KG Primary Penmanship"/>
              </a:rPr>
              <a:t>Câinii de lupta și de atac, asimilati prin caracterele morfologice cu caini de tipul PitBull, Boerbull, Bandog si metisii lor;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774703" y="8097339"/>
            <a:ext cx="3170242" cy="3927102"/>
          </a:xfrm>
          <a:custGeom>
            <a:avLst/>
            <a:gdLst/>
            <a:ahLst/>
            <a:cxnLst/>
            <a:rect r="r" b="b" t="t" l="l"/>
            <a:pathLst>
              <a:path h="3927102" w="3170242">
                <a:moveTo>
                  <a:pt x="3170242" y="0"/>
                </a:moveTo>
                <a:lnTo>
                  <a:pt x="0" y="0"/>
                </a:lnTo>
                <a:lnTo>
                  <a:pt x="0" y="3927102"/>
                </a:lnTo>
                <a:lnTo>
                  <a:pt x="3170242" y="3927102"/>
                </a:lnTo>
                <a:lnTo>
                  <a:pt x="317024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39290" y="7483864"/>
            <a:ext cx="3478876" cy="4114800"/>
          </a:xfrm>
          <a:custGeom>
            <a:avLst/>
            <a:gdLst/>
            <a:ahLst/>
            <a:cxnLst/>
            <a:rect r="r" b="b" t="t" l="l"/>
            <a:pathLst>
              <a:path h="4114800" w="3478876">
                <a:moveTo>
                  <a:pt x="0" y="0"/>
                </a:moveTo>
                <a:lnTo>
                  <a:pt x="3478877" y="0"/>
                </a:lnTo>
                <a:lnTo>
                  <a:pt x="347887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727232">
            <a:off x="-190075" y="757084"/>
            <a:ext cx="4169757" cy="902184"/>
          </a:xfrm>
          <a:custGeom>
            <a:avLst/>
            <a:gdLst/>
            <a:ahLst/>
            <a:cxnLst/>
            <a:rect r="r" b="b" t="t" l="l"/>
            <a:pathLst>
              <a:path h="902184" w="4169757">
                <a:moveTo>
                  <a:pt x="0" y="0"/>
                </a:moveTo>
                <a:lnTo>
                  <a:pt x="4169757" y="0"/>
                </a:lnTo>
                <a:lnTo>
                  <a:pt x="4169757" y="902183"/>
                </a:lnTo>
                <a:lnTo>
                  <a:pt x="0" y="9021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7352414" y="1629026"/>
            <a:ext cx="9340305" cy="7641923"/>
            <a:chOff x="0" y="0"/>
            <a:chExt cx="13263390" cy="10851659"/>
          </a:xfrm>
        </p:grpSpPr>
        <p:sp>
          <p:nvSpPr>
            <p:cNvPr name="Freeform 7" id="7"/>
            <p:cNvSpPr/>
            <p:nvPr/>
          </p:nvSpPr>
          <p:spPr>
            <a:xfrm flipH="false" flipV="false" rot="0">
              <a:off x="-127" y="127"/>
              <a:ext cx="13263263" cy="10858644"/>
            </a:xfrm>
            <a:custGeom>
              <a:avLst/>
              <a:gdLst/>
              <a:ahLst/>
              <a:cxnLst/>
              <a:rect r="r" b="b" t="t" l="l"/>
              <a:pathLst>
                <a:path h="10858644" w="13263263">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sp>
      </p:grpSp>
      <p:grpSp>
        <p:nvGrpSpPr>
          <p:cNvPr name="Group 8" id="8"/>
          <p:cNvGrpSpPr/>
          <p:nvPr/>
        </p:nvGrpSpPr>
        <p:grpSpPr>
          <a:xfrm rot="0">
            <a:off x="7574621" y="2146590"/>
            <a:ext cx="8889111" cy="6520589"/>
            <a:chOff x="0" y="0"/>
            <a:chExt cx="14793387" cy="10851659"/>
          </a:xfrm>
        </p:grpSpPr>
        <p:sp>
          <p:nvSpPr>
            <p:cNvPr name="Freeform 9" id="9"/>
            <p:cNvSpPr/>
            <p:nvPr/>
          </p:nvSpPr>
          <p:spPr>
            <a:xfrm flipH="false" flipV="false" rot="0">
              <a:off x="-127" y="127"/>
              <a:ext cx="14793260" cy="10858644"/>
            </a:xfrm>
            <a:custGeom>
              <a:avLst/>
              <a:gdLst/>
              <a:ahLst/>
              <a:cxnLst/>
              <a:rect r="r" b="b" t="t" l="l"/>
              <a:pathLst>
                <a:path h="10858644" w="14793260">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sp>
      </p:grpSp>
      <p:sp>
        <p:nvSpPr>
          <p:cNvPr name="Freeform 10" id="10"/>
          <p:cNvSpPr/>
          <p:nvPr/>
        </p:nvSpPr>
        <p:spPr>
          <a:xfrm flipH="false" flipV="false" rot="0">
            <a:off x="8766732" y="9243175"/>
            <a:ext cx="5781047" cy="4237501"/>
          </a:xfrm>
          <a:custGeom>
            <a:avLst/>
            <a:gdLst/>
            <a:ahLst/>
            <a:cxnLst/>
            <a:rect r="r" b="b" t="t" l="l"/>
            <a:pathLst>
              <a:path h="4237501" w="5781047">
                <a:moveTo>
                  <a:pt x="0" y="0"/>
                </a:moveTo>
                <a:lnTo>
                  <a:pt x="5781047" y="0"/>
                </a:lnTo>
                <a:lnTo>
                  <a:pt x="5781047" y="4237501"/>
                </a:lnTo>
                <a:lnTo>
                  <a:pt x="0" y="4237501"/>
                </a:lnTo>
                <a:lnTo>
                  <a:pt x="0" y="0"/>
                </a:lnTo>
                <a:close/>
              </a:path>
            </a:pathLst>
          </a:custGeom>
          <a:blipFill>
            <a:blip r:embed="rId10">
              <a:extLst>
                <a:ext uri="{96DAC541-7B7A-43D3-8B79-37D633B846F1}">
                  <asvg:svgBlip xmlns:asvg="http://schemas.microsoft.com/office/drawing/2016/SVG/main" r:embed="rId11"/>
                </a:ext>
              </a:extLst>
            </a:blip>
            <a:stretch>
              <a:fillRect l="0" t="-61363" r="0" b="0"/>
            </a:stretch>
          </a:blipFill>
        </p:spPr>
      </p:sp>
      <p:sp>
        <p:nvSpPr>
          <p:cNvPr name="Freeform 11" id="11"/>
          <p:cNvSpPr/>
          <p:nvPr/>
        </p:nvSpPr>
        <p:spPr>
          <a:xfrm flipH="false" flipV="false" rot="0">
            <a:off x="7152441" y="8940671"/>
            <a:ext cx="6357135" cy="330278"/>
          </a:xfrm>
          <a:custGeom>
            <a:avLst/>
            <a:gdLst/>
            <a:ahLst/>
            <a:cxnLst/>
            <a:rect r="r" b="b" t="t" l="l"/>
            <a:pathLst>
              <a:path h="330278" w="6357135">
                <a:moveTo>
                  <a:pt x="0" y="0"/>
                </a:moveTo>
                <a:lnTo>
                  <a:pt x="6357135" y="0"/>
                </a:lnTo>
                <a:lnTo>
                  <a:pt x="6357135" y="330278"/>
                </a:lnTo>
                <a:lnTo>
                  <a:pt x="0" y="330278"/>
                </a:lnTo>
                <a:lnTo>
                  <a:pt x="0" y="0"/>
                </a:lnTo>
                <a:close/>
              </a:path>
            </a:pathLst>
          </a:custGeom>
          <a:blipFill>
            <a:blip r:embed="rId12">
              <a:extLst>
                <a:ext uri="{96DAC541-7B7A-43D3-8B79-37D633B846F1}">
                  <asvg:svgBlip xmlns:asvg="http://schemas.microsoft.com/office/drawing/2016/SVG/main" r:embed="rId13"/>
                </a:ext>
              </a:extLst>
            </a:blip>
            <a:stretch>
              <a:fillRect l="0" t="-1145859" r="0" b="0"/>
            </a:stretch>
          </a:blipFill>
        </p:spPr>
      </p:sp>
      <p:sp>
        <p:nvSpPr>
          <p:cNvPr name="Freeform 12" id="12"/>
          <p:cNvSpPr/>
          <p:nvPr/>
        </p:nvSpPr>
        <p:spPr>
          <a:xfrm flipH="false" flipV="false" rot="0">
            <a:off x="10557791" y="8940671"/>
            <a:ext cx="6357135" cy="330278"/>
          </a:xfrm>
          <a:custGeom>
            <a:avLst/>
            <a:gdLst/>
            <a:ahLst/>
            <a:cxnLst/>
            <a:rect r="r" b="b" t="t" l="l"/>
            <a:pathLst>
              <a:path h="330278" w="6357135">
                <a:moveTo>
                  <a:pt x="0" y="0"/>
                </a:moveTo>
                <a:lnTo>
                  <a:pt x="6357134" y="0"/>
                </a:lnTo>
                <a:lnTo>
                  <a:pt x="6357134" y="330278"/>
                </a:lnTo>
                <a:lnTo>
                  <a:pt x="0" y="330278"/>
                </a:lnTo>
                <a:lnTo>
                  <a:pt x="0" y="0"/>
                </a:lnTo>
                <a:close/>
              </a:path>
            </a:pathLst>
          </a:custGeom>
          <a:blipFill>
            <a:blip r:embed="rId14">
              <a:extLst>
                <a:ext uri="{96DAC541-7B7A-43D3-8B79-37D633B846F1}">
                  <asvg:svgBlip xmlns:asvg="http://schemas.microsoft.com/office/drawing/2016/SVG/main" r:embed="rId15"/>
                </a:ext>
              </a:extLst>
            </a:blip>
            <a:stretch>
              <a:fillRect l="0" t="-1145859" r="0" b="0"/>
            </a:stretch>
          </a:blipFill>
        </p:spPr>
      </p:sp>
      <p:sp>
        <p:nvSpPr>
          <p:cNvPr name="Freeform 13" id="13"/>
          <p:cNvSpPr/>
          <p:nvPr/>
        </p:nvSpPr>
        <p:spPr>
          <a:xfrm flipH="false" flipV="false" rot="0">
            <a:off x="11342194" y="3579292"/>
            <a:ext cx="1382977" cy="158786"/>
          </a:xfrm>
          <a:custGeom>
            <a:avLst/>
            <a:gdLst/>
            <a:ahLst/>
            <a:cxnLst/>
            <a:rect r="r" b="b" t="t" l="l"/>
            <a:pathLst>
              <a:path h="158786" w="1382977">
                <a:moveTo>
                  <a:pt x="0" y="0"/>
                </a:moveTo>
                <a:lnTo>
                  <a:pt x="1382978" y="0"/>
                </a:lnTo>
                <a:lnTo>
                  <a:pt x="1382978" y="158786"/>
                </a:lnTo>
                <a:lnTo>
                  <a:pt x="0" y="15878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true" rot="0">
            <a:off x="7141324" y="1463887"/>
            <a:ext cx="6357135" cy="330278"/>
          </a:xfrm>
          <a:custGeom>
            <a:avLst/>
            <a:gdLst/>
            <a:ahLst/>
            <a:cxnLst/>
            <a:rect r="r" b="b" t="t" l="l"/>
            <a:pathLst>
              <a:path h="330278" w="6357135">
                <a:moveTo>
                  <a:pt x="0" y="330278"/>
                </a:moveTo>
                <a:lnTo>
                  <a:pt x="6357134" y="330278"/>
                </a:lnTo>
                <a:lnTo>
                  <a:pt x="6357134" y="0"/>
                </a:lnTo>
                <a:lnTo>
                  <a:pt x="0" y="0"/>
                </a:lnTo>
                <a:lnTo>
                  <a:pt x="0" y="330278"/>
                </a:lnTo>
                <a:close/>
              </a:path>
            </a:pathLst>
          </a:custGeom>
          <a:blipFill>
            <a:blip r:embed="rId14">
              <a:extLst>
                <a:ext uri="{96DAC541-7B7A-43D3-8B79-37D633B846F1}">
                  <asvg:svgBlip xmlns:asvg="http://schemas.microsoft.com/office/drawing/2016/SVG/main" r:embed="rId15"/>
                </a:ext>
              </a:extLst>
            </a:blip>
            <a:stretch>
              <a:fillRect l="0" t="-1145859" r="0" b="0"/>
            </a:stretch>
          </a:blipFill>
        </p:spPr>
      </p:sp>
      <p:sp>
        <p:nvSpPr>
          <p:cNvPr name="Freeform 15" id="15"/>
          <p:cNvSpPr/>
          <p:nvPr/>
        </p:nvSpPr>
        <p:spPr>
          <a:xfrm flipH="false" flipV="true" rot="0">
            <a:off x="10546673" y="1463887"/>
            <a:ext cx="6357135" cy="330278"/>
          </a:xfrm>
          <a:custGeom>
            <a:avLst/>
            <a:gdLst/>
            <a:ahLst/>
            <a:cxnLst/>
            <a:rect r="r" b="b" t="t" l="l"/>
            <a:pathLst>
              <a:path h="330278" w="6357135">
                <a:moveTo>
                  <a:pt x="0" y="330278"/>
                </a:moveTo>
                <a:lnTo>
                  <a:pt x="6357135" y="330278"/>
                </a:lnTo>
                <a:lnTo>
                  <a:pt x="6357135" y="0"/>
                </a:lnTo>
                <a:lnTo>
                  <a:pt x="0" y="0"/>
                </a:lnTo>
                <a:lnTo>
                  <a:pt x="0" y="330278"/>
                </a:lnTo>
                <a:close/>
              </a:path>
            </a:pathLst>
          </a:custGeom>
          <a:blipFill>
            <a:blip r:embed="rId14">
              <a:extLst>
                <a:ext uri="{96DAC541-7B7A-43D3-8B79-37D633B846F1}">
                  <asvg:svgBlip xmlns:asvg="http://schemas.microsoft.com/office/drawing/2016/SVG/main" r:embed="rId15"/>
                </a:ext>
              </a:extLst>
            </a:blip>
            <a:stretch>
              <a:fillRect l="0" t="-1145859" r="0" b="0"/>
            </a:stretch>
          </a:blipFill>
        </p:spPr>
      </p:sp>
      <p:sp>
        <p:nvSpPr>
          <p:cNvPr name="Freeform 16" id="16"/>
          <p:cNvSpPr/>
          <p:nvPr/>
        </p:nvSpPr>
        <p:spPr>
          <a:xfrm flipH="false" flipV="false" rot="0">
            <a:off x="11939526" y="949604"/>
            <a:ext cx="166080" cy="158191"/>
          </a:xfrm>
          <a:custGeom>
            <a:avLst/>
            <a:gdLst/>
            <a:ahLst/>
            <a:cxnLst/>
            <a:rect r="r" b="b" t="t" l="l"/>
            <a:pathLst>
              <a:path h="158191" w="166080">
                <a:moveTo>
                  <a:pt x="0" y="0"/>
                </a:moveTo>
                <a:lnTo>
                  <a:pt x="166080" y="0"/>
                </a:lnTo>
                <a:lnTo>
                  <a:pt x="166080" y="158192"/>
                </a:lnTo>
                <a:lnTo>
                  <a:pt x="0" y="15819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495168">
            <a:off x="8754566" y="1227922"/>
            <a:ext cx="3368198" cy="73488"/>
          </a:xfrm>
          <a:custGeom>
            <a:avLst/>
            <a:gdLst/>
            <a:ahLst/>
            <a:cxnLst/>
            <a:rect r="r" b="b" t="t" l="l"/>
            <a:pathLst>
              <a:path h="73488" w="3368198">
                <a:moveTo>
                  <a:pt x="0" y="0"/>
                </a:moveTo>
                <a:lnTo>
                  <a:pt x="3368199" y="0"/>
                </a:lnTo>
                <a:lnTo>
                  <a:pt x="3368199" y="73488"/>
                </a:lnTo>
                <a:lnTo>
                  <a:pt x="0" y="7348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574972">
            <a:off x="11922142" y="1227922"/>
            <a:ext cx="3368198" cy="73488"/>
          </a:xfrm>
          <a:custGeom>
            <a:avLst/>
            <a:gdLst/>
            <a:ahLst/>
            <a:cxnLst/>
            <a:rect r="r" b="b" t="t" l="l"/>
            <a:pathLst>
              <a:path h="73488" w="3368198">
                <a:moveTo>
                  <a:pt x="0" y="0"/>
                </a:moveTo>
                <a:lnTo>
                  <a:pt x="3368199" y="0"/>
                </a:lnTo>
                <a:lnTo>
                  <a:pt x="3368199" y="73488"/>
                </a:lnTo>
                <a:lnTo>
                  <a:pt x="0" y="7348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9" id="19"/>
          <p:cNvSpPr txBox="true"/>
          <p:nvPr/>
        </p:nvSpPr>
        <p:spPr>
          <a:xfrm rot="0">
            <a:off x="7897565" y="4719153"/>
            <a:ext cx="8083921" cy="2493645"/>
          </a:xfrm>
          <a:prstGeom prst="rect">
            <a:avLst/>
          </a:prstGeom>
        </p:spPr>
        <p:txBody>
          <a:bodyPr anchor="t" rtlCol="false" tIns="0" lIns="0" bIns="0" rIns="0">
            <a:spAutoFit/>
          </a:bodyPr>
          <a:lstStyle/>
          <a:p>
            <a:pPr algn="ctr">
              <a:lnSpc>
                <a:spcPts val="3959"/>
              </a:lnSpc>
            </a:pPr>
            <a:r>
              <a:rPr lang="en-US" sz="3599">
                <a:solidFill>
                  <a:srgbClr val="372929"/>
                </a:solidFill>
                <a:latin typeface="KG Primary Penmanship"/>
              </a:rPr>
              <a:t>- orice câine care, fără s fie provocat, mușcă sau atacă persoane ori animale domestice în locuri publice sau private;</a:t>
            </a:r>
          </a:p>
          <a:p>
            <a:pPr algn="ctr">
              <a:lnSpc>
                <a:spcPts val="3959"/>
              </a:lnSpc>
            </a:pPr>
            <a:r>
              <a:rPr lang="en-US" sz="3599">
                <a:solidFill>
                  <a:srgbClr val="372929"/>
                </a:solidFill>
                <a:latin typeface="KG Primary Penmanship"/>
              </a:rPr>
              <a:t>- orice câine care participa la lupte intre câini sau care a fost antrenat in acest scop.</a:t>
            </a:r>
          </a:p>
        </p:txBody>
      </p:sp>
      <p:sp>
        <p:nvSpPr>
          <p:cNvPr name="TextBox 20" id="20"/>
          <p:cNvSpPr txBox="true"/>
          <p:nvPr/>
        </p:nvSpPr>
        <p:spPr>
          <a:xfrm rot="0">
            <a:off x="7758052" y="2411981"/>
            <a:ext cx="8529028" cy="914400"/>
          </a:xfrm>
          <a:prstGeom prst="rect">
            <a:avLst/>
          </a:prstGeom>
        </p:spPr>
        <p:txBody>
          <a:bodyPr anchor="t" rtlCol="false" tIns="0" lIns="0" bIns="0" rIns="0">
            <a:spAutoFit/>
          </a:bodyPr>
          <a:lstStyle/>
          <a:p>
            <a:pPr algn="ctr">
              <a:lnSpc>
                <a:spcPts val="6240"/>
              </a:lnSpc>
            </a:pPr>
            <a:r>
              <a:rPr lang="en-US" sz="5200" spc="-104">
                <a:solidFill>
                  <a:srgbClr val="372929"/>
                </a:solidFill>
                <a:latin typeface="Jua"/>
              </a:rPr>
              <a:t>Prin câini agresivi se ințelege: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56997" y="2395392"/>
            <a:ext cx="5072184" cy="5748856"/>
            <a:chOff x="0" y="0"/>
            <a:chExt cx="6762912" cy="7665141"/>
          </a:xfrm>
        </p:grpSpPr>
        <p:sp>
          <p:nvSpPr>
            <p:cNvPr name="Freeform 4" id="4"/>
            <p:cNvSpPr/>
            <p:nvPr/>
          </p:nvSpPr>
          <p:spPr>
            <a:xfrm flipH="false" flipV="false" rot="0">
              <a:off x="0" y="865138"/>
              <a:ext cx="6762912" cy="6800003"/>
            </a:xfrm>
            <a:custGeom>
              <a:avLst/>
              <a:gdLst/>
              <a:ahLst/>
              <a:cxnLst/>
              <a:rect r="r" b="b" t="t" l="l"/>
              <a:pathLst>
                <a:path h="6800003" w="6762912">
                  <a:moveTo>
                    <a:pt x="0" y="0"/>
                  </a:moveTo>
                  <a:lnTo>
                    <a:pt x="6762912" y="0"/>
                  </a:lnTo>
                  <a:lnTo>
                    <a:pt x="6762912" y="6800003"/>
                  </a:lnTo>
                  <a:lnTo>
                    <a:pt x="0" y="6800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776153" y="0"/>
              <a:ext cx="5210606" cy="865138"/>
            </a:xfrm>
            <a:custGeom>
              <a:avLst/>
              <a:gdLst/>
              <a:ahLst/>
              <a:cxnLst/>
              <a:rect r="r" b="b" t="t" l="l"/>
              <a:pathLst>
                <a:path h="865138" w="5210606">
                  <a:moveTo>
                    <a:pt x="5210606" y="0"/>
                  </a:moveTo>
                  <a:lnTo>
                    <a:pt x="0" y="0"/>
                  </a:lnTo>
                  <a:lnTo>
                    <a:pt x="0" y="865138"/>
                  </a:lnTo>
                  <a:lnTo>
                    <a:pt x="5210606" y="865138"/>
                  </a:lnTo>
                  <a:lnTo>
                    <a:pt x="5210606" y="0"/>
                  </a:lnTo>
                  <a:close/>
                </a:path>
              </a:pathLst>
            </a:custGeom>
            <a:blipFill>
              <a:blip r:embed="rId6">
                <a:extLst>
                  <a:ext uri="{96DAC541-7B7A-43D3-8B79-37D633B846F1}">
                    <asvg:svgBlip xmlns:asvg="http://schemas.microsoft.com/office/drawing/2016/SVG/main" r:embed="rId7"/>
                  </a:ext>
                </a:extLst>
              </a:blip>
              <a:stretch>
                <a:fillRect l="0" t="0" r="-403" b="-577378"/>
              </a:stretch>
            </a:blipFill>
          </p:spPr>
        </p:sp>
      </p:grpSp>
      <p:grpSp>
        <p:nvGrpSpPr>
          <p:cNvPr name="Group 6" id="6"/>
          <p:cNvGrpSpPr/>
          <p:nvPr/>
        </p:nvGrpSpPr>
        <p:grpSpPr>
          <a:xfrm rot="0">
            <a:off x="6607908" y="2395392"/>
            <a:ext cx="5072184" cy="5748856"/>
            <a:chOff x="0" y="0"/>
            <a:chExt cx="6762912" cy="7665141"/>
          </a:xfrm>
        </p:grpSpPr>
        <p:sp>
          <p:nvSpPr>
            <p:cNvPr name="Freeform 7" id="7"/>
            <p:cNvSpPr/>
            <p:nvPr/>
          </p:nvSpPr>
          <p:spPr>
            <a:xfrm flipH="false" flipV="false" rot="0">
              <a:off x="0" y="865138"/>
              <a:ext cx="6762912" cy="6800003"/>
            </a:xfrm>
            <a:custGeom>
              <a:avLst/>
              <a:gdLst/>
              <a:ahLst/>
              <a:cxnLst/>
              <a:rect r="r" b="b" t="t" l="l"/>
              <a:pathLst>
                <a:path h="6800003" w="6762912">
                  <a:moveTo>
                    <a:pt x="0" y="0"/>
                  </a:moveTo>
                  <a:lnTo>
                    <a:pt x="6762912" y="0"/>
                  </a:lnTo>
                  <a:lnTo>
                    <a:pt x="6762912" y="6800003"/>
                  </a:lnTo>
                  <a:lnTo>
                    <a:pt x="0" y="6800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76153" y="0"/>
              <a:ext cx="5210606" cy="865138"/>
            </a:xfrm>
            <a:custGeom>
              <a:avLst/>
              <a:gdLst/>
              <a:ahLst/>
              <a:cxnLst/>
              <a:rect r="r" b="b" t="t" l="l"/>
              <a:pathLst>
                <a:path h="865138" w="5210606">
                  <a:moveTo>
                    <a:pt x="0" y="0"/>
                  </a:moveTo>
                  <a:lnTo>
                    <a:pt x="5210606" y="0"/>
                  </a:lnTo>
                  <a:lnTo>
                    <a:pt x="5210606" y="865138"/>
                  </a:lnTo>
                  <a:lnTo>
                    <a:pt x="0" y="865138"/>
                  </a:lnTo>
                  <a:lnTo>
                    <a:pt x="0" y="0"/>
                  </a:lnTo>
                  <a:close/>
                </a:path>
              </a:pathLst>
            </a:custGeom>
            <a:blipFill>
              <a:blip r:embed="rId6">
                <a:extLst>
                  <a:ext uri="{96DAC541-7B7A-43D3-8B79-37D633B846F1}">
                    <asvg:svgBlip xmlns:asvg="http://schemas.microsoft.com/office/drawing/2016/SVG/main" r:embed="rId7"/>
                  </a:ext>
                </a:extLst>
              </a:blip>
              <a:stretch>
                <a:fillRect l="0" t="0" r="-403" b="-577378"/>
              </a:stretch>
            </a:blipFill>
          </p:spPr>
        </p:sp>
      </p:grpSp>
      <p:grpSp>
        <p:nvGrpSpPr>
          <p:cNvPr name="Group 9" id="9"/>
          <p:cNvGrpSpPr/>
          <p:nvPr/>
        </p:nvGrpSpPr>
        <p:grpSpPr>
          <a:xfrm rot="0">
            <a:off x="12123448" y="2395392"/>
            <a:ext cx="5072184" cy="5748856"/>
            <a:chOff x="0" y="0"/>
            <a:chExt cx="6762912" cy="7665141"/>
          </a:xfrm>
        </p:grpSpPr>
        <p:sp>
          <p:nvSpPr>
            <p:cNvPr name="Freeform 10" id="10"/>
            <p:cNvSpPr/>
            <p:nvPr/>
          </p:nvSpPr>
          <p:spPr>
            <a:xfrm flipH="false" flipV="false" rot="0">
              <a:off x="0" y="865138"/>
              <a:ext cx="6762912" cy="6800003"/>
            </a:xfrm>
            <a:custGeom>
              <a:avLst/>
              <a:gdLst/>
              <a:ahLst/>
              <a:cxnLst/>
              <a:rect r="r" b="b" t="t" l="l"/>
              <a:pathLst>
                <a:path h="6800003" w="6762912">
                  <a:moveTo>
                    <a:pt x="0" y="0"/>
                  </a:moveTo>
                  <a:lnTo>
                    <a:pt x="6762912" y="0"/>
                  </a:lnTo>
                  <a:lnTo>
                    <a:pt x="6762912" y="6800003"/>
                  </a:lnTo>
                  <a:lnTo>
                    <a:pt x="0" y="6800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776153" y="0"/>
              <a:ext cx="5210606" cy="865138"/>
            </a:xfrm>
            <a:custGeom>
              <a:avLst/>
              <a:gdLst/>
              <a:ahLst/>
              <a:cxnLst/>
              <a:rect r="r" b="b" t="t" l="l"/>
              <a:pathLst>
                <a:path h="865138" w="5210606">
                  <a:moveTo>
                    <a:pt x="5210606" y="0"/>
                  </a:moveTo>
                  <a:lnTo>
                    <a:pt x="0" y="0"/>
                  </a:lnTo>
                  <a:lnTo>
                    <a:pt x="0" y="865138"/>
                  </a:lnTo>
                  <a:lnTo>
                    <a:pt x="5210606" y="865138"/>
                  </a:lnTo>
                  <a:lnTo>
                    <a:pt x="5210606" y="0"/>
                  </a:lnTo>
                  <a:close/>
                </a:path>
              </a:pathLst>
            </a:custGeom>
            <a:blipFill>
              <a:blip r:embed="rId6">
                <a:extLst>
                  <a:ext uri="{96DAC541-7B7A-43D3-8B79-37D633B846F1}">
                    <asvg:svgBlip xmlns:asvg="http://schemas.microsoft.com/office/drawing/2016/SVG/main" r:embed="rId7"/>
                  </a:ext>
                </a:extLst>
              </a:blip>
              <a:stretch>
                <a:fillRect l="0" t="0" r="-403" b="-577378"/>
              </a:stretch>
            </a:blipFill>
          </p:spPr>
        </p:sp>
      </p:grpSp>
      <p:sp>
        <p:nvSpPr>
          <p:cNvPr name="Freeform 12" id="12"/>
          <p:cNvSpPr/>
          <p:nvPr/>
        </p:nvSpPr>
        <p:spPr>
          <a:xfrm flipH="false" flipV="false" rot="0">
            <a:off x="7128313" y="7883839"/>
            <a:ext cx="2660830" cy="3296073"/>
          </a:xfrm>
          <a:custGeom>
            <a:avLst/>
            <a:gdLst/>
            <a:ahLst/>
            <a:cxnLst/>
            <a:rect r="r" b="b" t="t" l="l"/>
            <a:pathLst>
              <a:path h="3296073" w="2660830">
                <a:moveTo>
                  <a:pt x="0" y="0"/>
                </a:moveTo>
                <a:lnTo>
                  <a:pt x="2660830" y="0"/>
                </a:lnTo>
                <a:lnTo>
                  <a:pt x="2660830" y="3296072"/>
                </a:lnTo>
                <a:lnTo>
                  <a:pt x="0" y="32960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3021768" y="8681469"/>
            <a:ext cx="3935095" cy="3047910"/>
          </a:xfrm>
          <a:custGeom>
            <a:avLst/>
            <a:gdLst/>
            <a:ahLst/>
            <a:cxnLst/>
            <a:rect r="r" b="b" t="t" l="l"/>
            <a:pathLst>
              <a:path h="3047910" w="3935095">
                <a:moveTo>
                  <a:pt x="0" y="0"/>
                </a:moveTo>
                <a:lnTo>
                  <a:pt x="3935095" y="0"/>
                </a:lnTo>
                <a:lnTo>
                  <a:pt x="3935095" y="3047910"/>
                </a:lnTo>
                <a:lnTo>
                  <a:pt x="0" y="30479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4726273" y="8510605"/>
            <a:ext cx="1957138" cy="1021270"/>
          </a:xfrm>
          <a:custGeom>
            <a:avLst/>
            <a:gdLst/>
            <a:ahLst/>
            <a:cxnLst/>
            <a:rect r="r" b="b" t="t" l="l"/>
            <a:pathLst>
              <a:path h="1021270" w="1957138">
                <a:moveTo>
                  <a:pt x="0" y="0"/>
                </a:moveTo>
                <a:lnTo>
                  <a:pt x="1957138" y="0"/>
                </a:lnTo>
                <a:lnTo>
                  <a:pt x="1957138" y="1021270"/>
                </a:lnTo>
                <a:lnTo>
                  <a:pt x="0" y="10212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197696" y="6096871"/>
            <a:ext cx="4890785" cy="5068171"/>
          </a:xfrm>
          <a:custGeom>
            <a:avLst/>
            <a:gdLst/>
            <a:ahLst/>
            <a:cxnLst/>
            <a:rect r="r" b="b" t="t" l="l"/>
            <a:pathLst>
              <a:path h="5068171" w="4890785">
                <a:moveTo>
                  <a:pt x="0" y="0"/>
                </a:moveTo>
                <a:lnTo>
                  <a:pt x="4890786" y="0"/>
                </a:lnTo>
                <a:lnTo>
                  <a:pt x="4890786" y="5068172"/>
                </a:lnTo>
                <a:lnTo>
                  <a:pt x="0" y="5068172"/>
                </a:lnTo>
                <a:lnTo>
                  <a:pt x="0" y="0"/>
                </a:lnTo>
                <a:close/>
              </a:path>
            </a:pathLst>
          </a:custGeom>
          <a:blipFill>
            <a:blip r:embed="rId14"/>
            <a:stretch>
              <a:fillRect l="0" t="0" r="0" b="0"/>
            </a:stretch>
          </a:blipFill>
        </p:spPr>
      </p:sp>
      <p:sp>
        <p:nvSpPr>
          <p:cNvPr name="Freeform 16" id="16"/>
          <p:cNvSpPr/>
          <p:nvPr/>
        </p:nvSpPr>
        <p:spPr>
          <a:xfrm flipH="false" flipV="false" rot="0">
            <a:off x="15412135" y="7200900"/>
            <a:ext cx="3230361" cy="4114800"/>
          </a:xfrm>
          <a:custGeom>
            <a:avLst/>
            <a:gdLst/>
            <a:ahLst/>
            <a:cxnLst/>
            <a:rect r="r" b="b" t="t" l="l"/>
            <a:pathLst>
              <a:path h="4114800" w="3230361">
                <a:moveTo>
                  <a:pt x="0" y="0"/>
                </a:moveTo>
                <a:lnTo>
                  <a:pt x="3230361" y="0"/>
                </a:lnTo>
                <a:lnTo>
                  <a:pt x="3230361"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7" id="17"/>
          <p:cNvSpPr txBox="true"/>
          <p:nvPr/>
        </p:nvSpPr>
        <p:spPr>
          <a:xfrm rot="0">
            <a:off x="358823" y="137967"/>
            <a:ext cx="17929177" cy="2085975"/>
          </a:xfrm>
          <a:prstGeom prst="rect">
            <a:avLst/>
          </a:prstGeom>
        </p:spPr>
        <p:txBody>
          <a:bodyPr anchor="t" rtlCol="false" tIns="0" lIns="0" bIns="0" rIns="0">
            <a:spAutoFit/>
          </a:bodyPr>
          <a:lstStyle/>
          <a:p>
            <a:pPr algn="ctr">
              <a:lnSpc>
                <a:spcPts val="7618"/>
              </a:lnSpc>
            </a:pPr>
            <a:r>
              <a:rPr lang="en-US" sz="6348" spc="-126">
                <a:solidFill>
                  <a:srgbClr val="372929"/>
                </a:solidFill>
                <a:latin typeface="Jua"/>
              </a:rPr>
              <a:t>Obligațiile detinătorilor de câini si conditiile deținerii acestora</a:t>
            </a:r>
          </a:p>
        </p:txBody>
      </p:sp>
      <p:sp>
        <p:nvSpPr>
          <p:cNvPr name="TextBox 18" id="18"/>
          <p:cNvSpPr txBox="true"/>
          <p:nvPr/>
        </p:nvSpPr>
        <p:spPr>
          <a:xfrm rot="0">
            <a:off x="1978478" y="4050776"/>
            <a:ext cx="3734080" cy="2876537"/>
          </a:xfrm>
          <a:prstGeom prst="rect">
            <a:avLst/>
          </a:prstGeom>
        </p:spPr>
        <p:txBody>
          <a:bodyPr anchor="t" rtlCol="false" tIns="0" lIns="0" bIns="0" rIns="0">
            <a:spAutoFit/>
          </a:bodyPr>
          <a:lstStyle/>
          <a:p>
            <a:pPr algn="ctr">
              <a:lnSpc>
                <a:spcPts val="3298"/>
              </a:lnSpc>
            </a:pPr>
            <a:r>
              <a:rPr lang="en-US" sz="2998">
                <a:solidFill>
                  <a:srgbClr val="FFFFFF"/>
                </a:solidFill>
                <a:latin typeface="KG Primary Penmanship"/>
              </a:rPr>
              <a:t>Deținătorii de animale trebuie să aibă minim 18 ani , să aiba capacitate deplina de exercitiu și să nu fi fost condamnați pentru săvârșirea unei infracțiuni contra persoanei.</a:t>
            </a:r>
          </a:p>
        </p:txBody>
      </p:sp>
      <p:sp>
        <p:nvSpPr>
          <p:cNvPr name="TextBox 19" id="19"/>
          <p:cNvSpPr txBox="true"/>
          <p:nvPr/>
        </p:nvSpPr>
        <p:spPr>
          <a:xfrm rot="0">
            <a:off x="7060778" y="4039485"/>
            <a:ext cx="4166444" cy="2057387"/>
          </a:xfrm>
          <a:prstGeom prst="rect">
            <a:avLst/>
          </a:prstGeom>
        </p:spPr>
        <p:txBody>
          <a:bodyPr anchor="t" rtlCol="false" tIns="0" lIns="0" bIns="0" rIns="0">
            <a:spAutoFit/>
          </a:bodyPr>
          <a:lstStyle/>
          <a:p>
            <a:pPr algn="ctr">
              <a:lnSpc>
                <a:spcPts val="3298"/>
              </a:lnSpc>
            </a:pPr>
            <a:r>
              <a:rPr lang="en-US" sz="2998">
                <a:solidFill>
                  <a:srgbClr val="FFFFFF"/>
                </a:solidFill>
                <a:latin typeface="KG Primary Penmanship"/>
              </a:rPr>
              <a:t>Proprietarii sau deținatorii temporari ai câinilor au obligația să înregistreze câinii la Asociatia Chinologica Română și la secția de poliție de care aparțin.</a:t>
            </a:r>
          </a:p>
        </p:txBody>
      </p:sp>
      <p:sp>
        <p:nvSpPr>
          <p:cNvPr name="TextBox 20" id="20"/>
          <p:cNvSpPr txBox="true"/>
          <p:nvPr/>
        </p:nvSpPr>
        <p:spPr>
          <a:xfrm rot="0">
            <a:off x="12815841" y="3798699"/>
            <a:ext cx="3374346" cy="3286112"/>
          </a:xfrm>
          <a:prstGeom prst="rect">
            <a:avLst/>
          </a:prstGeom>
        </p:spPr>
        <p:txBody>
          <a:bodyPr anchor="t" rtlCol="false" tIns="0" lIns="0" bIns="0" rIns="0">
            <a:spAutoFit/>
          </a:bodyPr>
          <a:lstStyle/>
          <a:p>
            <a:pPr algn="ctr">
              <a:lnSpc>
                <a:spcPts val="3298"/>
              </a:lnSpc>
            </a:pPr>
            <a:r>
              <a:rPr lang="en-US" sz="2998">
                <a:solidFill>
                  <a:srgbClr val="FFFFFF"/>
                </a:solidFill>
                <a:latin typeface="KG Primary Penmanship"/>
              </a:rPr>
              <a:t>Să înscriptioneze in mod vizibil, la intrarea în apartament sau in imobil ori pe imprejmuirea aferenta imobilului respectiv, avertismentul „Câine periculos” sau, dupa caz, „Câine agresiv”.</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198140" y="-3316552"/>
            <a:ext cx="19038822" cy="12127225"/>
          </a:xfrm>
          <a:custGeom>
            <a:avLst/>
            <a:gdLst/>
            <a:ahLst/>
            <a:cxnLst/>
            <a:rect r="r" b="b" t="t" l="l"/>
            <a:pathLst>
              <a:path h="12127225" w="19038822">
                <a:moveTo>
                  <a:pt x="0" y="0"/>
                </a:moveTo>
                <a:lnTo>
                  <a:pt x="19038822" y="0"/>
                </a:lnTo>
                <a:lnTo>
                  <a:pt x="19038822" y="12127226"/>
                </a:lnTo>
                <a:lnTo>
                  <a:pt x="0" y="12127226"/>
                </a:lnTo>
                <a:lnTo>
                  <a:pt x="0" y="0"/>
                </a:lnTo>
                <a:close/>
              </a:path>
            </a:pathLst>
          </a:custGeom>
          <a:blipFill>
            <a:blip r:embed="rId2">
              <a:extLst>
                <a:ext uri="{96DAC541-7B7A-43D3-8B79-37D633B846F1}">
                  <asvg:svgBlip xmlns:asvg="http://schemas.microsoft.com/office/drawing/2016/SVG/main" r:embed="rId3"/>
                </a:ext>
              </a:extLst>
            </a:blip>
            <a:stretch>
              <a:fillRect l="0" t="0" r="0" b="-9038"/>
            </a:stretch>
          </a:blipFill>
        </p:spPr>
      </p:sp>
      <p:grpSp>
        <p:nvGrpSpPr>
          <p:cNvPr name="Group 3" id="3"/>
          <p:cNvGrpSpPr/>
          <p:nvPr/>
        </p:nvGrpSpPr>
        <p:grpSpPr>
          <a:xfrm rot="0">
            <a:off x="2944715" y="1577887"/>
            <a:ext cx="12207583" cy="6695007"/>
            <a:chOff x="0" y="0"/>
            <a:chExt cx="16276777" cy="8926675"/>
          </a:xfrm>
        </p:grpSpPr>
        <p:sp>
          <p:nvSpPr>
            <p:cNvPr name="Freeform 4" id="4"/>
            <p:cNvSpPr/>
            <p:nvPr/>
          </p:nvSpPr>
          <p:spPr>
            <a:xfrm flipH="false" flipV="false" rot="0">
              <a:off x="0" y="0"/>
              <a:ext cx="10851185" cy="8926675"/>
            </a:xfrm>
            <a:custGeom>
              <a:avLst/>
              <a:gdLst/>
              <a:ahLst/>
              <a:cxnLst/>
              <a:rect r="r" b="b" t="t" l="l"/>
              <a:pathLst>
                <a:path h="8926675" w="1085118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0" t="0" r="-30390" b="0"/>
              </a:stretch>
            </a:blipFill>
          </p:spPr>
        </p:sp>
        <p:sp>
          <p:nvSpPr>
            <p:cNvPr name="Freeform 5" id="5"/>
            <p:cNvSpPr/>
            <p:nvPr/>
          </p:nvSpPr>
          <p:spPr>
            <a:xfrm flipH="false" flipV="false" rot="0">
              <a:off x="5425592" y="0"/>
              <a:ext cx="10851185" cy="8926675"/>
            </a:xfrm>
            <a:custGeom>
              <a:avLst/>
              <a:gdLst/>
              <a:ahLst/>
              <a:cxnLst/>
              <a:rect r="r" b="b" t="t" l="l"/>
              <a:pathLst>
                <a:path h="8926675" w="1085118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30390" t="0" r="0" b="0"/>
              </a:stretch>
            </a:blipFill>
          </p:spPr>
        </p:sp>
      </p:grpSp>
      <p:grpSp>
        <p:nvGrpSpPr>
          <p:cNvPr name="Group 6" id="6"/>
          <p:cNvGrpSpPr/>
          <p:nvPr/>
        </p:nvGrpSpPr>
        <p:grpSpPr>
          <a:xfrm rot="0">
            <a:off x="4430857" y="2863436"/>
            <a:ext cx="9235299" cy="3527274"/>
            <a:chOff x="0" y="0"/>
            <a:chExt cx="16309846" cy="6229284"/>
          </a:xfrm>
        </p:grpSpPr>
        <p:sp>
          <p:nvSpPr>
            <p:cNvPr name="Freeform 7" id="7"/>
            <p:cNvSpPr/>
            <p:nvPr/>
          </p:nvSpPr>
          <p:spPr>
            <a:xfrm flipH="false" flipV="false" rot="0">
              <a:off x="-127" y="127"/>
              <a:ext cx="16309719" cy="6236269"/>
            </a:xfrm>
            <a:custGeom>
              <a:avLst/>
              <a:gdLst/>
              <a:ahLst/>
              <a:cxnLst/>
              <a:rect r="r" b="b" t="t" l="l"/>
              <a:pathLst>
                <a:path h="6236269" w="16309719">
                  <a:moveTo>
                    <a:pt x="15908654" y="6223569"/>
                  </a:moveTo>
                  <a:cubicBezTo>
                    <a:pt x="15852773" y="6236269"/>
                    <a:pt x="15827373" y="6223569"/>
                    <a:pt x="15770223" y="6223569"/>
                  </a:cubicBezTo>
                  <a:cubicBezTo>
                    <a:pt x="15713073" y="6223569"/>
                    <a:pt x="15622014" y="6210869"/>
                    <a:pt x="15622014" y="6210869"/>
                  </a:cubicBezTo>
                  <a:lnTo>
                    <a:pt x="707771" y="6210869"/>
                  </a:lnTo>
                  <a:lnTo>
                    <a:pt x="631063" y="6198169"/>
                  </a:lnTo>
                  <a:cubicBezTo>
                    <a:pt x="631063" y="6198169"/>
                    <a:pt x="533400" y="6210869"/>
                    <a:pt x="457581" y="6198169"/>
                  </a:cubicBezTo>
                  <a:cubicBezTo>
                    <a:pt x="381762" y="6185469"/>
                    <a:pt x="296418" y="6198169"/>
                    <a:pt x="296418" y="6198169"/>
                  </a:cubicBezTo>
                  <a:cubicBezTo>
                    <a:pt x="240284" y="6198169"/>
                    <a:pt x="162814" y="6193851"/>
                    <a:pt x="119507" y="6164641"/>
                  </a:cubicBezTo>
                  <a:cubicBezTo>
                    <a:pt x="47371" y="6116000"/>
                    <a:pt x="25400" y="6045769"/>
                    <a:pt x="0" y="5939978"/>
                  </a:cubicBezTo>
                  <a:lnTo>
                    <a:pt x="0" y="5739445"/>
                  </a:lnTo>
                  <a:cubicBezTo>
                    <a:pt x="0" y="5739445"/>
                    <a:pt x="12700" y="5654482"/>
                    <a:pt x="12700" y="5596189"/>
                  </a:cubicBezTo>
                  <a:cubicBezTo>
                    <a:pt x="12700" y="5537896"/>
                    <a:pt x="0" y="5447980"/>
                    <a:pt x="0" y="5447980"/>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790670" y="0"/>
                  </a:lnTo>
                  <a:cubicBezTo>
                    <a:pt x="15890746" y="0"/>
                    <a:pt x="15959199" y="12700"/>
                    <a:pt x="15959199" y="12700"/>
                  </a:cubicBezTo>
                  <a:cubicBezTo>
                    <a:pt x="16023333" y="12700"/>
                    <a:pt x="16112106" y="36322"/>
                    <a:pt x="16170019" y="50800"/>
                  </a:cubicBezTo>
                  <a:cubicBezTo>
                    <a:pt x="16271619" y="76200"/>
                    <a:pt x="16297019" y="254000"/>
                    <a:pt x="16297019" y="350520"/>
                  </a:cubicBezTo>
                  <a:lnTo>
                    <a:pt x="16297019" y="5357175"/>
                  </a:lnTo>
                  <a:cubicBezTo>
                    <a:pt x="16297019" y="5357175"/>
                    <a:pt x="16309719" y="5725856"/>
                    <a:pt x="16309719" y="5758876"/>
                  </a:cubicBezTo>
                  <a:cubicBezTo>
                    <a:pt x="16309719" y="5791896"/>
                    <a:pt x="16287240" y="5899846"/>
                    <a:pt x="16269332" y="5946074"/>
                  </a:cubicBezTo>
                  <a:cubicBezTo>
                    <a:pt x="16244314" y="6010717"/>
                    <a:pt x="16254474" y="6067613"/>
                    <a:pt x="16202657" y="6111809"/>
                  </a:cubicBezTo>
                  <a:cubicBezTo>
                    <a:pt x="16166590" y="6142670"/>
                    <a:pt x="16112488" y="6180008"/>
                    <a:pt x="16067277" y="6197153"/>
                  </a:cubicBezTo>
                  <a:cubicBezTo>
                    <a:pt x="16022064" y="6214298"/>
                    <a:pt x="15964280" y="6210996"/>
                    <a:pt x="15908399" y="6223696"/>
                  </a:cubicBezTo>
                  <a:close/>
                </a:path>
              </a:pathLst>
            </a:custGeom>
            <a:solidFill>
              <a:srgbClr val="FFF8ED"/>
            </a:solidFill>
          </p:spPr>
        </p:sp>
      </p:grpSp>
      <p:sp>
        <p:nvSpPr>
          <p:cNvPr name="Freeform 8" id="8"/>
          <p:cNvSpPr/>
          <p:nvPr/>
        </p:nvSpPr>
        <p:spPr>
          <a:xfrm flipH="false" flipV="false" rot="-1727232">
            <a:off x="-190075" y="757084"/>
            <a:ext cx="4169757" cy="902184"/>
          </a:xfrm>
          <a:custGeom>
            <a:avLst/>
            <a:gdLst/>
            <a:ahLst/>
            <a:cxnLst/>
            <a:rect r="r" b="b" t="t" l="l"/>
            <a:pathLst>
              <a:path h="902184" w="4169757">
                <a:moveTo>
                  <a:pt x="0" y="0"/>
                </a:moveTo>
                <a:lnTo>
                  <a:pt x="4169757" y="0"/>
                </a:lnTo>
                <a:lnTo>
                  <a:pt x="4169757" y="902183"/>
                </a:lnTo>
                <a:lnTo>
                  <a:pt x="0" y="9021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true" rot="-8957596">
            <a:off x="14388559" y="810226"/>
            <a:ext cx="4169757" cy="902184"/>
          </a:xfrm>
          <a:custGeom>
            <a:avLst/>
            <a:gdLst/>
            <a:ahLst/>
            <a:cxnLst/>
            <a:rect r="r" b="b" t="t" l="l"/>
            <a:pathLst>
              <a:path h="902184" w="4169757">
                <a:moveTo>
                  <a:pt x="4169757" y="902184"/>
                </a:moveTo>
                <a:lnTo>
                  <a:pt x="0" y="902184"/>
                </a:lnTo>
                <a:lnTo>
                  <a:pt x="0" y="0"/>
                </a:lnTo>
                <a:lnTo>
                  <a:pt x="4169757" y="0"/>
                </a:lnTo>
                <a:lnTo>
                  <a:pt x="4169757" y="90218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050237" y="4453934"/>
            <a:ext cx="7287739" cy="8930879"/>
          </a:xfrm>
          <a:custGeom>
            <a:avLst/>
            <a:gdLst/>
            <a:ahLst/>
            <a:cxnLst/>
            <a:rect r="r" b="b" t="t" l="l"/>
            <a:pathLst>
              <a:path h="8930879" w="7287739">
                <a:moveTo>
                  <a:pt x="0" y="0"/>
                </a:moveTo>
                <a:lnTo>
                  <a:pt x="7287738" y="0"/>
                </a:lnTo>
                <a:lnTo>
                  <a:pt x="7287738" y="8930878"/>
                </a:lnTo>
                <a:lnTo>
                  <a:pt x="0" y="8930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4450527" y="4453934"/>
            <a:ext cx="3765804" cy="6849397"/>
          </a:xfrm>
          <a:custGeom>
            <a:avLst/>
            <a:gdLst/>
            <a:ahLst/>
            <a:cxnLst/>
            <a:rect r="r" b="b" t="t" l="l"/>
            <a:pathLst>
              <a:path h="6849397" w="3765804">
                <a:moveTo>
                  <a:pt x="0" y="0"/>
                </a:moveTo>
                <a:lnTo>
                  <a:pt x="3765804" y="0"/>
                </a:lnTo>
                <a:lnTo>
                  <a:pt x="3765804" y="6849397"/>
                </a:lnTo>
                <a:lnTo>
                  <a:pt x="0" y="68493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5265766" y="3063284"/>
            <a:ext cx="7413367" cy="2724150"/>
          </a:xfrm>
          <a:prstGeom prst="rect">
            <a:avLst/>
          </a:prstGeom>
        </p:spPr>
        <p:txBody>
          <a:bodyPr anchor="t" rtlCol="false" tIns="0" lIns="0" bIns="0" rIns="0">
            <a:spAutoFit/>
          </a:bodyPr>
          <a:lstStyle/>
          <a:p>
            <a:pPr algn="ctr">
              <a:lnSpc>
                <a:spcPts val="2694"/>
              </a:lnSpc>
            </a:pPr>
            <a:r>
              <a:rPr lang="en-US" sz="2245">
                <a:solidFill>
                  <a:srgbClr val="372929"/>
                </a:solidFill>
                <a:latin typeface="Jua"/>
              </a:rPr>
              <a:t>Accesul câinilor periculoși în localurile publice, în mijloacele de transport in comun, precum și in alte locuri publice, cu exceptia drumurilor publice si a cailor de acces către acestea, este interzis.</a:t>
            </a:r>
          </a:p>
          <a:p>
            <a:pPr algn="ctr" marL="0" indent="0" lvl="1">
              <a:lnSpc>
                <a:spcPts val="2694"/>
              </a:lnSpc>
            </a:pPr>
            <a:r>
              <a:rPr lang="en-US" sz="2245">
                <a:solidFill>
                  <a:srgbClr val="372929"/>
                </a:solidFill>
                <a:latin typeface="Jua"/>
              </a:rPr>
              <a:t>Accesul câinilor pe drumurile publice si pe caile de acces catre acestea este permis numai daca acestia poartă botniță si sunt ținuti in zgardă si lesă sau ham de către proprietar ori de către deținatorul temporar.</a:t>
            </a:r>
          </a:p>
        </p:txBody>
      </p:sp>
      <p:sp>
        <p:nvSpPr>
          <p:cNvPr name="TextBox 13" id="13"/>
          <p:cNvSpPr txBox="true"/>
          <p:nvPr/>
        </p:nvSpPr>
        <p:spPr>
          <a:xfrm rot="0">
            <a:off x="5265766" y="5804886"/>
            <a:ext cx="7413367" cy="371475"/>
          </a:xfrm>
          <a:prstGeom prst="rect">
            <a:avLst/>
          </a:prstGeom>
        </p:spPr>
        <p:txBody>
          <a:bodyPr anchor="t" rtlCol="false" tIns="0" lIns="0" bIns="0" rIns="0">
            <a:spAutoFit/>
          </a:bodyPr>
          <a:lstStyle/>
          <a:p>
            <a:pPr algn="ctr" marL="0" indent="0" lvl="1">
              <a:lnSpc>
                <a:spcPts val="29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1DE"/>
        </a:solidFill>
      </p:bgPr>
    </p:bg>
    <p:spTree>
      <p:nvGrpSpPr>
        <p:cNvPr id="1" name=""/>
        <p:cNvGrpSpPr/>
        <p:nvPr/>
      </p:nvGrpSpPr>
      <p:grpSpPr>
        <a:xfrm>
          <a:off x="0" y="0"/>
          <a:ext cx="0" cy="0"/>
          <a:chOff x="0" y="0"/>
          <a:chExt cx="0" cy="0"/>
        </a:xfrm>
      </p:grpSpPr>
      <p:sp>
        <p:nvSpPr>
          <p:cNvPr name="Freeform 2" id="2"/>
          <p:cNvSpPr/>
          <p:nvPr/>
        </p:nvSpPr>
        <p:spPr>
          <a:xfrm flipH="false" flipV="false" rot="0">
            <a:off x="1565039" y="1703719"/>
            <a:ext cx="8243954" cy="9050249"/>
          </a:xfrm>
          <a:custGeom>
            <a:avLst/>
            <a:gdLst/>
            <a:ahLst/>
            <a:cxnLst/>
            <a:rect r="r" b="b" t="t" l="l"/>
            <a:pathLst>
              <a:path h="9050249" w="8243954">
                <a:moveTo>
                  <a:pt x="0" y="0"/>
                </a:moveTo>
                <a:lnTo>
                  <a:pt x="8243954" y="0"/>
                </a:lnTo>
                <a:lnTo>
                  <a:pt x="8243954" y="9050249"/>
                </a:lnTo>
                <a:lnTo>
                  <a:pt x="0" y="90502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5088460" y="6308078"/>
            <a:ext cx="2502541" cy="1856430"/>
          </a:xfrm>
          <a:custGeom>
            <a:avLst/>
            <a:gdLst/>
            <a:ahLst/>
            <a:cxnLst/>
            <a:rect r="r" b="b" t="t" l="l"/>
            <a:pathLst>
              <a:path h="1856430" w="2502541">
                <a:moveTo>
                  <a:pt x="2502541" y="0"/>
                </a:moveTo>
                <a:lnTo>
                  <a:pt x="0" y="0"/>
                </a:lnTo>
                <a:lnTo>
                  <a:pt x="0" y="1856430"/>
                </a:lnTo>
                <a:lnTo>
                  <a:pt x="2502541" y="1856430"/>
                </a:lnTo>
                <a:lnTo>
                  <a:pt x="2502541"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4" id="4"/>
          <p:cNvPicPr>
            <a:picLocks noChangeAspect="true"/>
          </p:cNvPicPr>
          <p:nvPr/>
        </p:nvPicPr>
        <p:blipFill>
          <a:blip r:embed="rId6"/>
          <a:srcRect l="0" t="0" r="0" b="0"/>
          <a:stretch>
            <a:fillRect/>
          </a:stretch>
        </p:blipFill>
        <p:spPr>
          <a:xfrm flipH="false" flipV="false" rot="0">
            <a:off x="14125999" y="7236293"/>
            <a:ext cx="4162001" cy="2996641"/>
          </a:xfrm>
          <a:prstGeom prst="rect">
            <a:avLst/>
          </a:prstGeom>
        </p:spPr>
      </p:pic>
      <p:sp>
        <p:nvSpPr>
          <p:cNvPr name="Freeform 5" id="5"/>
          <p:cNvSpPr/>
          <p:nvPr/>
        </p:nvSpPr>
        <p:spPr>
          <a:xfrm flipH="false" flipV="false" rot="0">
            <a:off x="9808993" y="2576127"/>
            <a:ext cx="3327230" cy="7656806"/>
          </a:xfrm>
          <a:custGeom>
            <a:avLst/>
            <a:gdLst/>
            <a:ahLst/>
            <a:cxnLst/>
            <a:rect r="r" b="b" t="t" l="l"/>
            <a:pathLst>
              <a:path h="7656806" w="3327230">
                <a:moveTo>
                  <a:pt x="0" y="0"/>
                </a:moveTo>
                <a:lnTo>
                  <a:pt x="3327230" y="0"/>
                </a:lnTo>
                <a:lnTo>
                  <a:pt x="3327230" y="7656806"/>
                </a:lnTo>
                <a:lnTo>
                  <a:pt x="0" y="76568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2222752" y="2736203"/>
            <a:ext cx="6921248" cy="3571875"/>
          </a:xfrm>
          <a:prstGeom prst="rect">
            <a:avLst/>
          </a:prstGeom>
        </p:spPr>
        <p:txBody>
          <a:bodyPr anchor="t" rtlCol="false" tIns="0" lIns="0" bIns="0" rIns="0">
            <a:spAutoFit/>
          </a:bodyPr>
          <a:lstStyle/>
          <a:p>
            <a:pPr algn="ctr">
              <a:lnSpc>
                <a:spcPts val="5640"/>
              </a:lnSpc>
            </a:pPr>
            <a:r>
              <a:rPr lang="en-US" sz="4700">
                <a:solidFill>
                  <a:srgbClr val="FBF1DE"/>
                </a:solidFill>
                <a:latin typeface="KG Primary Penmanship"/>
              </a:rPr>
              <a:t>Prevederile nu se aplica unitaților de poliție, jandarmerie, celorlalte unitati militare, vămilor și serviciilor publice de securitate, protecție si pază.</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038482" y="1629026"/>
            <a:ext cx="10753866" cy="7641923"/>
            <a:chOff x="0" y="0"/>
            <a:chExt cx="15270671" cy="10851659"/>
          </a:xfrm>
        </p:grpSpPr>
        <p:sp>
          <p:nvSpPr>
            <p:cNvPr name="Freeform 4" id="4"/>
            <p:cNvSpPr/>
            <p:nvPr/>
          </p:nvSpPr>
          <p:spPr>
            <a:xfrm flipH="false" flipV="false" rot="0">
              <a:off x="-127" y="127"/>
              <a:ext cx="15270544" cy="10858644"/>
            </a:xfrm>
            <a:custGeom>
              <a:avLst/>
              <a:gdLst/>
              <a:ahLst/>
              <a:cxnLst/>
              <a:rect r="r" b="b" t="t" l="l"/>
              <a:pathLst>
                <a:path h="10858644" w="152705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sp>
      </p:grpSp>
      <p:grpSp>
        <p:nvGrpSpPr>
          <p:cNvPr name="Group 5" id="5"/>
          <p:cNvGrpSpPr/>
          <p:nvPr/>
        </p:nvGrpSpPr>
        <p:grpSpPr>
          <a:xfrm rot="0">
            <a:off x="6389012" y="2146590"/>
            <a:ext cx="10083261" cy="6520589"/>
            <a:chOff x="0" y="0"/>
            <a:chExt cx="16780709" cy="10851659"/>
          </a:xfrm>
        </p:grpSpPr>
        <p:sp>
          <p:nvSpPr>
            <p:cNvPr name="Freeform 6" id="6"/>
            <p:cNvSpPr/>
            <p:nvPr/>
          </p:nvSpPr>
          <p:spPr>
            <a:xfrm flipH="false" flipV="false" rot="0">
              <a:off x="-127" y="127"/>
              <a:ext cx="16780582" cy="10858644"/>
            </a:xfrm>
            <a:custGeom>
              <a:avLst/>
              <a:gdLst/>
              <a:ahLst/>
              <a:cxnLst/>
              <a:rect r="r" b="b" t="t" l="l"/>
              <a:pathLst>
                <a:path h="10858644" w="16780582">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sp>
      </p:grpSp>
      <p:sp>
        <p:nvSpPr>
          <p:cNvPr name="Freeform 7" id="7"/>
          <p:cNvSpPr/>
          <p:nvPr/>
        </p:nvSpPr>
        <p:spPr>
          <a:xfrm flipH="false" flipV="false" rot="0">
            <a:off x="8356011" y="9243175"/>
            <a:ext cx="5781047" cy="4237501"/>
          </a:xfrm>
          <a:custGeom>
            <a:avLst/>
            <a:gdLst/>
            <a:ahLst/>
            <a:cxnLst/>
            <a:rect r="r" b="b" t="t" l="l"/>
            <a:pathLst>
              <a:path h="4237501" w="5781047">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r:embed="rId5"/>
                </a:ext>
              </a:extLst>
            </a:blip>
            <a:stretch>
              <a:fillRect l="0" t="-61363" r="0" b="0"/>
            </a:stretch>
          </a:blipFill>
        </p:spPr>
      </p:sp>
      <p:sp>
        <p:nvSpPr>
          <p:cNvPr name="Freeform 8" id="8"/>
          <p:cNvSpPr/>
          <p:nvPr/>
        </p:nvSpPr>
        <p:spPr>
          <a:xfrm flipH="false" flipV="false" rot="0">
            <a:off x="5838509" y="8940671"/>
            <a:ext cx="6357135" cy="330278"/>
          </a:xfrm>
          <a:custGeom>
            <a:avLst/>
            <a:gdLst/>
            <a:ahLst/>
            <a:cxnLst/>
            <a:rect r="r" b="b" t="t" l="l"/>
            <a:pathLst>
              <a:path h="330278" w="6357135">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r:embed="rId7"/>
                </a:ext>
              </a:extLst>
            </a:blip>
            <a:stretch>
              <a:fillRect l="0" t="-1145859" r="0" b="0"/>
            </a:stretch>
          </a:blipFill>
        </p:spPr>
      </p:sp>
      <p:sp>
        <p:nvSpPr>
          <p:cNvPr name="Freeform 9" id="9"/>
          <p:cNvSpPr/>
          <p:nvPr/>
        </p:nvSpPr>
        <p:spPr>
          <a:xfrm flipH="false" flipV="false" rot="0">
            <a:off x="10693293" y="8940671"/>
            <a:ext cx="6357135" cy="330278"/>
          </a:xfrm>
          <a:custGeom>
            <a:avLst/>
            <a:gdLst/>
            <a:ahLst/>
            <a:cxnLst/>
            <a:rect r="r" b="b" t="t" l="l"/>
            <a:pathLst>
              <a:path h="330278" w="6357135">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0" id="10"/>
          <p:cNvSpPr/>
          <p:nvPr/>
        </p:nvSpPr>
        <p:spPr>
          <a:xfrm flipH="false" flipV="false" rot="0">
            <a:off x="10708578" y="3297866"/>
            <a:ext cx="1382977" cy="158786"/>
          </a:xfrm>
          <a:custGeom>
            <a:avLst/>
            <a:gdLst/>
            <a:ahLst/>
            <a:cxnLst/>
            <a:rect r="r" b="b" t="t" l="l"/>
            <a:pathLst>
              <a:path h="158786" w="1382977">
                <a:moveTo>
                  <a:pt x="0" y="0"/>
                </a:moveTo>
                <a:lnTo>
                  <a:pt x="1382977" y="0"/>
                </a:lnTo>
                <a:lnTo>
                  <a:pt x="1382977" y="158787"/>
                </a:lnTo>
                <a:lnTo>
                  <a:pt x="0" y="1587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true" rot="0">
            <a:off x="5827392" y="1463887"/>
            <a:ext cx="6357135" cy="330278"/>
          </a:xfrm>
          <a:custGeom>
            <a:avLst/>
            <a:gdLst/>
            <a:ahLst/>
            <a:cxnLst/>
            <a:rect r="r" b="b" t="t" l="l"/>
            <a:pathLst>
              <a:path h="330278" w="6357135">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2" id="12"/>
          <p:cNvSpPr/>
          <p:nvPr/>
        </p:nvSpPr>
        <p:spPr>
          <a:xfrm flipH="false" flipV="true" rot="0">
            <a:off x="10693293" y="1463887"/>
            <a:ext cx="6357135" cy="330278"/>
          </a:xfrm>
          <a:custGeom>
            <a:avLst/>
            <a:gdLst/>
            <a:ahLst/>
            <a:cxnLst/>
            <a:rect r="r" b="b" t="t" l="l"/>
            <a:pathLst>
              <a:path h="330278" w="6357135">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3" id="13"/>
          <p:cNvSpPr/>
          <p:nvPr/>
        </p:nvSpPr>
        <p:spPr>
          <a:xfrm flipH="false" flipV="false" rot="0">
            <a:off x="11392353" y="949604"/>
            <a:ext cx="166080" cy="158191"/>
          </a:xfrm>
          <a:custGeom>
            <a:avLst/>
            <a:gdLst/>
            <a:ahLst/>
            <a:cxnLst/>
            <a:rect r="r" b="b" t="t" l="l"/>
            <a:pathLst>
              <a:path h="158191" w="166080">
                <a:moveTo>
                  <a:pt x="0" y="0"/>
                </a:moveTo>
                <a:lnTo>
                  <a:pt x="166080" y="0"/>
                </a:lnTo>
                <a:lnTo>
                  <a:pt x="166080" y="158192"/>
                </a:lnTo>
                <a:lnTo>
                  <a:pt x="0" y="1581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495168">
            <a:off x="8202400" y="1227922"/>
            <a:ext cx="3368198" cy="73488"/>
          </a:xfrm>
          <a:custGeom>
            <a:avLst/>
            <a:gdLst/>
            <a:ahLst/>
            <a:cxnLst/>
            <a:rect r="r" b="b" t="t" l="l"/>
            <a:pathLst>
              <a:path h="73488" w="336819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574972">
            <a:off x="11369977" y="1227922"/>
            <a:ext cx="3368198" cy="73488"/>
          </a:xfrm>
          <a:custGeom>
            <a:avLst/>
            <a:gdLst/>
            <a:ahLst/>
            <a:cxnLst/>
            <a:rect r="r" b="b" t="t" l="l"/>
            <a:pathLst>
              <a:path h="73488" w="336819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6971112" y="3609872"/>
            <a:ext cx="9269899" cy="4691380"/>
          </a:xfrm>
          <a:prstGeom prst="rect">
            <a:avLst/>
          </a:prstGeom>
        </p:spPr>
        <p:txBody>
          <a:bodyPr anchor="t" rtlCol="false" tIns="0" lIns="0" bIns="0" rIns="0">
            <a:spAutoFit/>
          </a:bodyPr>
          <a:lstStyle/>
          <a:p>
            <a:pPr>
              <a:lnSpc>
                <a:spcPts val="3740"/>
              </a:lnSpc>
            </a:pPr>
            <a:r>
              <a:rPr lang="en-US" sz="3400" u="sng">
                <a:solidFill>
                  <a:srgbClr val="372929"/>
                </a:solidFill>
                <a:latin typeface="KG Primary Penmanship"/>
              </a:rPr>
              <a:t>Constituie infracţiune: </a:t>
            </a:r>
          </a:p>
          <a:p>
            <a:pPr marL="734061" indent="-367031" lvl="1">
              <a:lnSpc>
                <a:spcPts val="3740"/>
              </a:lnSpc>
              <a:buFont typeface="Arial"/>
              <a:buChar char="•"/>
            </a:pPr>
            <a:r>
              <a:rPr lang="en-US" sz="3400">
                <a:solidFill>
                  <a:srgbClr val="372929"/>
                </a:solidFill>
                <a:latin typeface="KG Primary Penmanship"/>
              </a:rPr>
              <a:t> Neluarea de către proprietarul câinelui sau deţinătorul temporar al acestuia a măsurilor de prevenire a atacului canin asupra unei persoane, dacă atacul a avut loc;</a:t>
            </a:r>
          </a:p>
          <a:p>
            <a:pPr marL="734061" indent="-367031" lvl="1">
              <a:lnSpc>
                <a:spcPts val="3740"/>
              </a:lnSpc>
              <a:buFont typeface="Arial"/>
              <a:buChar char="•"/>
            </a:pPr>
            <a:r>
              <a:rPr lang="en-US" sz="3400">
                <a:solidFill>
                  <a:srgbClr val="372929"/>
                </a:solidFill>
                <a:latin typeface="KG Primary Penmanship"/>
              </a:rPr>
              <a:t>  Introducerea în ţară sau comercializarea câinilor din rasele Pit Bull, Boerbull, Bandog;</a:t>
            </a:r>
          </a:p>
          <a:p>
            <a:pPr marL="734061" indent="-367031" lvl="1">
              <a:lnSpc>
                <a:spcPts val="3740"/>
              </a:lnSpc>
              <a:buFont typeface="Arial"/>
              <a:buChar char="•"/>
            </a:pPr>
            <a:r>
              <a:rPr lang="en-US" sz="3400">
                <a:solidFill>
                  <a:srgbClr val="372929"/>
                </a:solidFill>
                <a:latin typeface="KG Primary Penmanship"/>
              </a:rPr>
              <a:t>Fapta persoanei de a organiza lupte între câini, de a-i pregăti în acest scop, precum şi de a participa cu câini la astfel de lupte</a:t>
            </a:r>
          </a:p>
          <a:p>
            <a:pPr>
              <a:lnSpc>
                <a:spcPts val="3740"/>
              </a:lnSpc>
            </a:pPr>
          </a:p>
        </p:txBody>
      </p:sp>
      <p:sp>
        <p:nvSpPr>
          <p:cNvPr name="TextBox 17" id="17"/>
          <p:cNvSpPr txBox="true"/>
          <p:nvPr/>
        </p:nvSpPr>
        <p:spPr>
          <a:xfrm rot="0">
            <a:off x="6727165" y="2367659"/>
            <a:ext cx="9513846" cy="1543050"/>
          </a:xfrm>
          <a:prstGeom prst="rect">
            <a:avLst/>
          </a:prstGeom>
        </p:spPr>
        <p:txBody>
          <a:bodyPr anchor="t" rtlCol="false" tIns="0" lIns="0" bIns="0" rIns="0">
            <a:spAutoFit/>
          </a:bodyPr>
          <a:lstStyle/>
          <a:p>
            <a:pPr algn="ctr">
              <a:lnSpc>
                <a:spcPts val="5640"/>
              </a:lnSpc>
            </a:pPr>
            <a:r>
              <a:rPr lang="en-US" sz="4700" spc="-94">
                <a:solidFill>
                  <a:srgbClr val="372929"/>
                </a:solidFill>
                <a:latin typeface="Jua"/>
              </a:rPr>
              <a:t>INFRACŢIUNI ŞI CONTRAVENŢII</a:t>
            </a:r>
          </a:p>
          <a:p>
            <a:pPr algn="ctr">
              <a:lnSpc>
                <a:spcPts val="5640"/>
              </a:lnSpc>
            </a:pPr>
          </a:p>
        </p:txBody>
      </p:sp>
      <p:sp>
        <p:nvSpPr>
          <p:cNvPr name="Freeform 18" id="18"/>
          <p:cNvSpPr/>
          <p:nvPr/>
        </p:nvSpPr>
        <p:spPr>
          <a:xfrm flipH="false" flipV="false" rot="0">
            <a:off x="-2671921" y="7745216"/>
            <a:ext cx="7661990" cy="4165336"/>
          </a:xfrm>
          <a:custGeom>
            <a:avLst/>
            <a:gdLst/>
            <a:ahLst/>
            <a:cxnLst/>
            <a:rect r="r" b="b" t="t" l="l"/>
            <a:pathLst>
              <a:path h="4165336" w="7661990">
                <a:moveTo>
                  <a:pt x="0" y="0"/>
                </a:moveTo>
                <a:lnTo>
                  <a:pt x="7661990" y="0"/>
                </a:lnTo>
                <a:lnTo>
                  <a:pt x="7661990" y="4165337"/>
                </a:lnTo>
                <a:lnTo>
                  <a:pt x="0" y="416533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2342232" y="5523278"/>
            <a:ext cx="1767676" cy="2250514"/>
          </a:xfrm>
          <a:custGeom>
            <a:avLst/>
            <a:gdLst/>
            <a:ahLst/>
            <a:cxnLst/>
            <a:rect r="r" b="b" t="t" l="l"/>
            <a:pathLst>
              <a:path h="2250514" w="1767676">
                <a:moveTo>
                  <a:pt x="0" y="0"/>
                </a:moveTo>
                <a:lnTo>
                  <a:pt x="1767676" y="0"/>
                </a:lnTo>
                <a:lnTo>
                  <a:pt x="1767676" y="2250513"/>
                </a:lnTo>
                <a:lnTo>
                  <a:pt x="0" y="225051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0">
            <a:off x="893034" y="5123427"/>
            <a:ext cx="1217415" cy="2667642"/>
          </a:xfrm>
          <a:custGeom>
            <a:avLst/>
            <a:gdLst/>
            <a:ahLst/>
            <a:cxnLst/>
            <a:rect r="r" b="b" t="t" l="l"/>
            <a:pathLst>
              <a:path h="2667642" w="1217415">
                <a:moveTo>
                  <a:pt x="0" y="0"/>
                </a:moveTo>
                <a:lnTo>
                  <a:pt x="1217415" y="0"/>
                </a:lnTo>
                <a:lnTo>
                  <a:pt x="1217415" y="2667642"/>
                </a:lnTo>
                <a:lnTo>
                  <a:pt x="0" y="266764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1727232">
            <a:off x="-190075" y="757084"/>
            <a:ext cx="4169757" cy="902184"/>
          </a:xfrm>
          <a:custGeom>
            <a:avLst/>
            <a:gdLst/>
            <a:ahLst/>
            <a:cxnLst/>
            <a:rect r="r" b="b" t="t" l="l"/>
            <a:pathLst>
              <a:path h="902184" w="4169757">
                <a:moveTo>
                  <a:pt x="0" y="0"/>
                </a:moveTo>
                <a:lnTo>
                  <a:pt x="4169757" y="0"/>
                </a:lnTo>
                <a:lnTo>
                  <a:pt x="4169757" y="902183"/>
                </a:lnTo>
                <a:lnTo>
                  <a:pt x="0" y="90218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2" id="22"/>
          <p:cNvSpPr/>
          <p:nvPr/>
        </p:nvSpPr>
        <p:spPr>
          <a:xfrm flipH="false" flipV="false" rot="0">
            <a:off x="2342232" y="2249068"/>
            <a:ext cx="2081312" cy="2092727"/>
          </a:xfrm>
          <a:custGeom>
            <a:avLst/>
            <a:gdLst/>
            <a:ahLst/>
            <a:cxnLst/>
            <a:rect r="r" b="b" t="t" l="l"/>
            <a:pathLst>
              <a:path h="2092727" w="2081312">
                <a:moveTo>
                  <a:pt x="0" y="0"/>
                </a:moveTo>
                <a:lnTo>
                  <a:pt x="2081311" y="0"/>
                </a:lnTo>
                <a:lnTo>
                  <a:pt x="2081311" y="2092727"/>
                </a:lnTo>
                <a:lnTo>
                  <a:pt x="0" y="2092727"/>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DA88"/>
        </a:solidFill>
      </p:bgPr>
    </p:bg>
    <p:spTree>
      <p:nvGrpSpPr>
        <p:cNvPr id="1" name=""/>
        <p:cNvGrpSpPr/>
        <p:nvPr/>
      </p:nvGrpSpPr>
      <p:grpSpPr>
        <a:xfrm>
          <a:off x="0" y="0"/>
          <a:ext cx="0" cy="0"/>
          <a:chOff x="0" y="0"/>
          <a:chExt cx="0" cy="0"/>
        </a:xfrm>
      </p:grpSpPr>
      <p:sp>
        <p:nvSpPr>
          <p:cNvPr name="Freeform 2" id="2"/>
          <p:cNvSpPr/>
          <p:nvPr/>
        </p:nvSpPr>
        <p:spPr>
          <a:xfrm flipH="false" flipV="false" rot="0">
            <a:off x="-428538" y="-2253652"/>
            <a:ext cx="18768896" cy="13035852"/>
          </a:xfrm>
          <a:custGeom>
            <a:avLst/>
            <a:gdLst/>
            <a:ahLst/>
            <a:cxnLst/>
            <a:rect r="r" b="b" t="t" l="l"/>
            <a:pathLst>
              <a:path h="13035852" w="18768896">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85702" y="1601252"/>
            <a:ext cx="9911413" cy="7641923"/>
            <a:chOff x="0" y="0"/>
            <a:chExt cx="14074373" cy="10851659"/>
          </a:xfrm>
        </p:grpSpPr>
        <p:sp>
          <p:nvSpPr>
            <p:cNvPr name="Freeform 4" id="4"/>
            <p:cNvSpPr/>
            <p:nvPr/>
          </p:nvSpPr>
          <p:spPr>
            <a:xfrm flipH="false" flipV="false" rot="0">
              <a:off x="-127" y="127"/>
              <a:ext cx="14074246" cy="10858644"/>
            </a:xfrm>
            <a:custGeom>
              <a:avLst/>
              <a:gdLst/>
              <a:ahLst/>
              <a:cxnLst/>
              <a:rect r="r" b="b" t="t" l="l"/>
              <a:pathLst>
                <a:path h="10858644" w="14074246">
                  <a:moveTo>
                    <a:pt x="13673179" y="10845944"/>
                  </a:moveTo>
                  <a:cubicBezTo>
                    <a:pt x="13617299" y="10858644"/>
                    <a:pt x="13591899" y="10845944"/>
                    <a:pt x="13534749" y="10845944"/>
                  </a:cubicBezTo>
                  <a:cubicBezTo>
                    <a:pt x="13477599" y="10845944"/>
                    <a:pt x="13386541" y="10833244"/>
                    <a:pt x="1338654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555197" y="0"/>
                  </a:lnTo>
                  <a:cubicBezTo>
                    <a:pt x="13655273" y="0"/>
                    <a:pt x="13723725" y="12700"/>
                    <a:pt x="13723725" y="12700"/>
                  </a:cubicBezTo>
                  <a:cubicBezTo>
                    <a:pt x="13787861" y="12700"/>
                    <a:pt x="13876633" y="36322"/>
                    <a:pt x="13934546" y="50800"/>
                  </a:cubicBezTo>
                  <a:cubicBezTo>
                    <a:pt x="14036146" y="76200"/>
                    <a:pt x="14061546" y="254000"/>
                    <a:pt x="14061546" y="350520"/>
                  </a:cubicBezTo>
                  <a:lnTo>
                    <a:pt x="14061546" y="9979550"/>
                  </a:lnTo>
                  <a:cubicBezTo>
                    <a:pt x="14061546" y="9979550"/>
                    <a:pt x="14074246" y="10348231"/>
                    <a:pt x="14074246" y="10381251"/>
                  </a:cubicBezTo>
                  <a:cubicBezTo>
                    <a:pt x="14074246" y="10414271"/>
                    <a:pt x="14051767" y="10522221"/>
                    <a:pt x="14033860" y="10568449"/>
                  </a:cubicBezTo>
                  <a:cubicBezTo>
                    <a:pt x="14008841" y="10633092"/>
                    <a:pt x="14019000" y="10689988"/>
                    <a:pt x="13967185" y="10734184"/>
                  </a:cubicBezTo>
                  <a:cubicBezTo>
                    <a:pt x="13931117" y="10765045"/>
                    <a:pt x="13877015" y="10802383"/>
                    <a:pt x="13831802" y="10819528"/>
                  </a:cubicBezTo>
                  <a:cubicBezTo>
                    <a:pt x="13786591" y="10836673"/>
                    <a:pt x="13728805" y="10833371"/>
                    <a:pt x="13672925" y="10846071"/>
                  </a:cubicBezTo>
                  <a:close/>
                </a:path>
              </a:pathLst>
            </a:custGeom>
            <a:solidFill>
              <a:srgbClr val="EAEAEA"/>
            </a:solidFill>
          </p:spPr>
        </p:sp>
      </p:grpSp>
      <p:grpSp>
        <p:nvGrpSpPr>
          <p:cNvPr name="Group 5" id="5"/>
          <p:cNvGrpSpPr/>
          <p:nvPr/>
        </p:nvGrpSpPr>
        <p:grpSpPr>
          <a:xfrm rot="0">
            <a:off x="2011558" y="2146590"/>
            <a:ext cx="9251547" cy="6520589"/>
            <a:chOff x="0" y="0"/>
            <a:chExt cx="15396559" cy="10851659"/>
          </a:xfrm>
        </p:grpSpPr>
        <p:sp>
          <p:nvSpPr>
            <p:cNvPr name="Freeform 6" id="6"/>
            <p:cNvSpPr/>
            <p:nvPr/>
          </p:nvSpPr>
          <p:spPr>
            <a:xfrm flipH="false" flipV="false" rot="0">
              <a:off x="-127" y="127"/>
              <a:ext cx="15396432" cy="10858644"/>
            </a:xfrm>
            <a:custGeom>
              <a:avLst/>
              <a:gdLst/>
              <a:ahLst/>
              <a:cxnLst/>
              <a:rect r="r" b="b" t="t" l="l"/>
              <a:pathLst>
                <a:path h="10858644" w="15396432">
                  <a:moveTo>
                    <a:pt x="14995367" y="10845944"/>
                  </a:moveTo>
                  <a:cubicBezTo>
                    <a:pt x="14939486" y="10858644"/>
                    <a:pt x="14914086" y="10845944"/>
                    <a:pt x="14856936" y="10845944"/>
                  </a:cubicBezTo>
                  <a:cubicBezTo>
                    <a:pt x="14799786" y="10845944"/>
                    <a:pt x="14708727" y="10833244"/>
                    <a:pt x="14708727"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9979550"/>
                  </a:lnTo>
                  <a:cubicBezTo>
                    <a:pt x="15383732" y="9979550"/>
                    <a:pt x="15396432" y="10348231"/>
                    <a:pt x="15396432" y="10381251"/>
                  </a:cubicBezTo>
                  <a:cubicBezTo>
                    <a:pt x="15396432" y="10414271"/>
                    <a:pt x="15373953" y="10522221"/>
                    <a:pt x="15356046" y="10568449"/>
                  </a:cubicBezTo>
                  <a:cubicBezTo>
                    <a:pt x="15331027" y="10633092"/>
                    <a:pt x="15341187" y="10689988"/>
                    <a:pt x="15289371" y="10734184"/>
                  </a:cubicBezTo>
                  <a:cubicBezTo>
                    <a:pt x="15253303" y="10765045"/>
                    <a:pt x="15199201" y="10802383"/>
                    <a:pt x="15153990" y="10819528"/>
                  </a:cubicBezTo>
                  <a:cubicBezTo>
                    <a:pt x="15108777" y="10836673"/>
                    <a:pt x="15050993" y="10833371"/>
                    <a:pt x="14995112" y="10846071"/>
                  </a:cubicBezTo>
                  <a:close/>
                </a:path>
              </a:pathLst>
            </a:custGeom>
            <a:solidFill>
              <a:srgbClr val="FFFFFF"/>
            </a:solidFill>
          </p:spPr>
        </p:sp>
      </p:grpSp>
      <p:sp>
        <p:nvSpPr>
          <p:cNvPr name="Freeform 7" id="7"/>
          <p:cNvSpPr/>
          <p:nvPr/>
        </p:nvSpPr>
        <p:spPr>
          <a:xfrm flipH="false" flipV="false" rot="0">
            <a:off x="3565590" y="9243175"/>
            <a:ext cx="5781047" cy="4237501"/>
          </a:xfrm>
          <a:custGeom>
            <a:avLst/>
            <a:gdLst/>
            <a:ahLst/>
            <a:cxnLst/>
            <a:rect r="r" b="b" t="t" l="l"/>
            <a:pathLst>
              <a:path h="4237501" w="5781047">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r:embed="rId5"/>
                </a:ext>
              </a:extLst>
            </a:blip>
            <a:stretch>
              <a:fillRect l="0" t="-61363" r="0" b="0"/>
            </a:stretch>
          </a:blipFill>
        </p:spPr>
      </p:sp>
      <p:sp>
        <p:nvSpPr>
          <p:cNvPr name="Freeform 8" id="8"/>
          <p:cNvSpPr/>
          <p:nvPr/>
        </p:nvSpPr>
        <p:spPr>
          <a:xfrm flipH="false" flipV="false" rot="0">
            <a:off x="1461056" y="8940671"/>
            <a:ext cx="6357135" cy="330278"/>
          </a:xfrm>
          <a:custGeom>
            <a:avLst/>
            <a:gdLst/>
            <a:ahLst/>
            <a:cxnLst/>
            <a:rect r="r" b="b" t="t" l="l"/>
            <a:pathLst>
              <a:path h="330278" w="6357135">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r:embed="rId7"/>
                </a:ext>
              </a:extLst>
            </a:blip>
            <a:stretch>
              <a:fillRect l="0" t="-1145859" r="0" b="0"/>
            </a:stretch>
          </a:blipFill>
        </p:spPr>
      </p:sp>
      <p:sp>
        <p:nvSpPr>
          <p:cNvPr name="Freeform 9" id="9"/>
          <p:cNvSpPr/>
          <p:nvPr/>
        </p:nvSpPr>
        <p:spPr>
          <a:xfrm flipH="false" flipV="false" rot="0">
            <a:off x="5556652" y="8940671"/>
            <a:ext cx="6357135" cy="330278"/>
          </a:xfrm>
          <a:custGeom>
            <a:avLst/>
            <a:gdLst/>
            <a:ahLst/>
            <a:cxnLst/>
            <a:rect r="r" b="b" t="t" l="l"/>
            <a:pathLst>
              <a:path h="330278" w="6357135">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0" id="10"/>
          <p:cNvSpPr/>
          <p:nvPr/>
        </p:nvSpPr>
        <p:spPr>
          <a:xfrm flipH="false" flipV="true" rot="0">
            <a:off x="1449938" y="1463887"/>
            <a:ext cx="6357135" cy="330278"/>
          </a:xfrm>
          <a:custGeom>
            <a:avLst/>
            <a:gdLst/>
            <a:ahLst/>
            <a:cxnLst/>
            <a:rect r="r" b="b" t="t" l="l"/>
            <a:pathLst>
              <a:path h="330278" w="6357135">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1" id="11"/>
          <p:cNvSpPr/>
          <p:nvPr/>
        </p:nvSpPr>
        <p:spPr>
          <a:xfrm flipH="false" flipV="true" rot="0">
            <a:off x="5506423" y="1463887"/>
            <a:ext cx="6357135" cy="330278"/>
          </a:xfrm>
          <a:custGeom>
            <a:avLst/>
            <a:gdLst/>
            <a:ahLst/>
            <a:cxnLst/>
            <a:rect r="r" b="b" t="t" l="l"/>
            <a:pathLst>
              <a:path h="330278" w="6357135">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l="0" t="-1145859" r="0" b="0"/>
            </a:stretch>
          </a:blipFill>
        </p:spPr>
      </p:sp>
      <p:sp>
        <p:nvSpPr>
          <p:cNvPr name="Freeform 12" id="12"/>
          <p:cNvSpPr/>
          <p:nvPr/>
        </p:nvSpPr>
        <p:spPr>
          <a:xfrm flipH="false" flipV="false" rot="0">
            <a:off x="6541409" y="949604"/>
            <a:ext cx="166080" cy="158191"/>
          </a:xfrm>
          <a:custGeom>
            <a:avLst/>
            <a:gdLst/>
            <a:ahLst/>
            <a:cxnLst/>
            <a:rect r="r" b="b" t="t" l="l"/>
            <a:pathLst>
              <a:path h="158191" w="166080">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495168">
            <a:off x="3351456" y="1227922"/>
            <a:ext cx="3368198" cy="73488"/>
          </a:xfrm>
          <a:custGeom>
            <a:avLst/>
            <a:gdLst/>
            <a:ahLst/>
            <a:cxnLst/>
            <a:rect r="r" b="b" t="t" l="l"/>
            <a:pathLst>
              <a:path h="73488" w="336819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574972">
            <a:off x="6519032" y="1227922"/>
            <a:ext cx="3368198" cy="73488"/>
          </a:xfrm>
          <a:custGeom>
            <a:avLst/>
            <a:gdLst/>
            <a:ahLst/>
            <a:cxnLst/>
            <a:rect r="r" b="b" t="t" l="l"/>
            <a:pathLst>
              <a:path h="73488" w="336819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2183567" y="1952324"/>
            <a:ext cx="3456567" cy="10388588"/>
          </a:xfrm>
          <a:custGeom>
            <a:avLst/>
            <a:gdLst/>
            <a:ahLst/>
            <a:cxnLst/>
            <a:rect r="r" b="b" t="t" l="l"/>
            <a:pathLst>
              <a:path h="10388588" w="3456567">
                <a:moveTo>
                  <a:pt x="0" y="0"/>
                </a:moveTo>
                <a:lnTo>
                  <a:pt x="3456566" y="0"/>
                </a:lnTo>
                <a:lnTo>
                  <a:pt x="3456566" y="10388588"/>
                </a:lnTo>
                <a:lnTo>
                  <a:pt x="0" y="103885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true" flipV="false" rot="2022845">
            <a:off x="14461796" y="1012796"/>
            <a:ext cx="4169757" cy="902184"/>
          </a:xfrm>
          <a:custGeom>
            <a:avLst/>
            <a:gdLst/>
            <a:ahLst/>
            <a:cxnLst/>
            <a:rect r="r" b="b" t="t" l="l"/>
            <a:pathLst>
              <a:path h="902184" w="4169757">
                <a:moveTo>
                  <a:pt x="4169757" y="0"/>
                </a:moveTo>
                <a:lnTo>
                  <a:pt x="0" y="0"/>
                </a:lnTo>
                <a:lnTo>
                  <a:pt x="0" y="902183"/>
                </a:lnTo>
                <a:lnTo>
                  <a:pt x="4169757" y="902183"/>
                </a:lnTo>
                <a:lnTo>
                  <a:pt x="4169757"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15960142" y="7022437"/>
            <a:ext cx="3762748" cy="3694335"/>
          </a:xfrm>
          <a:custGeom>
            <a:avLst/>
            <a:gdLst/>
            <a:ahLst/>
            <a:cxnLst/>
            <a:rect r="r" b="b" t="t" l="l"/>
            <a:pathLst>
              <a:path h="3694335" w="3762748">
                <a:moveTo>
                  <a:pt x="0" y="0"/>
                </a:moveTo>
                <a:lnTo>
                  <a:pt x="3762748" y="0"/>
                </a:lnTo>
                <a:lnTo>
                  <a:pt x="3762748" y="3694334"/>
                </a:lnTo>
                <a:lnTo>
                  <a:pt x="0" y="369433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true" flipV="false" rot="0">
            <a:off x="9677984" y="8097339"/>
            <a:ext cx="3170242" cy="3927102"/>
          </a:xfrm>
          <a:custGeom>
            <a:avLst/>
            <a:gdLst/>
            <a:ahLst/>
            <a:cxnLst/>
            <a:rect r="r" b="b" t="t" l="l"/>
            <a:pathLst>
              <a:path h="3927102" w="3170242">
                <a:moveTo>
                  <a:pt x="3170242" y="0"/>
                </a:moveTo>
                <a:lnTo>
                  <a:pt x="0" y="0"/>
                </a:lnTo>
                <a:lnTo>
                  <a:pt x="0" y="3927102"/>
                </a:lnTo>
                <a:lnTo>
                  <a:pt x="3170242" y="3927102"/>
                </a:lnTo>
                <a:lnTo>
                  <a:pt x="3170242"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9" id="19"/>
          <p:cNvSpPr txBox="true"/>
          <p:nvPr/>
        </p:nvSpPr>
        <p:spPr>
          <a:xfrm rot="0">
            <a:off x="2121390" y="2375400"/>
            <a:ext cx="8669447" cy="8602345"/>
          </a:xfrm>
          <a:prstGeom prst="rect">
            <a:avLst/>
          </a:prstGeom>
        </p:spPr>
        <p:txBody>
          <a:bodyPr anchor="t" rtlCol="false" tIns="0" lIns="0" bIns="0" rIns="0">
            <a:spAutoFit/>
          </a:bodyPr>
          <a:lstStyle/>
          <a:p>
            <a:pPr marL="669293" indent="-334646" lvl="1">
              <a:lnSpc>
                <a:spcPts val="3410"/>
              </a:lnSpc>
              <a:buFont typeface="Arial"/>
              <a:buChar char="•"/>
            </a:pPr>
            <a:r>
              <a:rPr lang="en-US" sz="3100">
                <a:solidFill>
                  <a:srgbClr val="372929"/>
                </a:solidFill>
                <a:latin typeface="KG Primary Penmanship"/>
              </a:rPr>
              <a:t> neluarea măsurilor de prevenire a atacului canin de către proprietarul sau deţinătorul temporar al câinelui, dacă fapta s-a soldat cu rănirea sau cu uciderea unui animal domestic;</a:t>
            </a:r>
          </a:p>
          <a:p>
            <a:pPr marL="669293" indent="-334646" lvl="1">
              <a:lnSpc>
                <a:spcPts val="3410"/>
              </a:lnSpc>
              <a:buFont typeface="Arial"/>
              <a:buChar char="•"/>
            </a:pPr>
            <a:r>
              <a:rPr lang="en-US" sz="3100">
                <a:solidFill>
                  <a:srgbClr val="372929"/>
                </a:solidFill>
                <a:latin typeface="KG Primary Penmanship"/>
              </a:rPr>
              <a:t> neanunţarea la poliţie a pierderii sau a decesului câinilor periculoşi sau agresivi, de către proprietar sau de către persoana care îi are în pază, în termen de 48 de ore de la constatare;</a:t>
            </a:r>
          </a:p>
          <a:p>
            <a:pPr marL="669293" indent="-334646" lvl="1">
              <a:lnSpc>
                <a:spcPts val="3410"/>
              </a:lnSpc>
              <a:buFont typeface="Arial"/>
              <a:buChar char="•"/>
            </a:pPr>
            <a:r>
              <a:rPr lang="en-US" sz="3100">
                <a:solidFill>
                  <a:srgbClr val="372929"/>
                </a:solidFill>
                <a:latin typeface="KG Primary Penmanship"/>
              </a:rPr>
              <a:t> nerespectarea condiţiilor prevăzute de lege pentru a fi proprietar al unui câine periculos sau agresiv;</a:t>
            </a:r>
          </a:p>
          <a:p>
            <a:pPr marL="669293" indent="-334646" lvl="1">
              <a:lnSpc>
                <a:spcPts val="3410"/>
              </a:lnSpc>
              <a:buFont typeface="Arial"/>
              <a:buChar char="•"/>
            </a:pPr>
            <a:r>
              <a:rPr lang="en-US" sz="3100">
                <a:solidFill>
                  <a:srgbClr val="372929"/>
                </a:solidFill>
                <a:latin typeface="KG Primary Penmanship"/>
              </a:rPr>
              <a:t> neînregistrarea câinilor periculoşi sau agresivi la Asociaţia Chinologică Română;</a:t>
            </a:r>
          </a:p>
          <a:p>
            <a:pPr marL="669293" indent="-334646" lvl="1">
              <a:lnSpc>
                <a:spcPts val="3410"/>
              </a:lnSpc>
              <a:buFont typeface="Arial"/>
              <a:buChar char="•"/>
            </a:pPr>
            <a:r>
              <a:rPr lang="en-US" sz="3100">
                <a:solidFill>
                  <a:srgbClr val="372929"/>
                </a:solidFill>
                <a:latin typeface="KG Primary Penmanship"/>
              </a:rPr>
              <a:t> nedeclararea câinilor periculoşi sau agresivi la poliţie;</a:t>
            </a:r>
          </a:p>
          <a:p>
            <a:pPr marL="669293" indent="-334646" lvl="1">
              <a:lnSpc>
                <a:spcPts val="3410"/>
              </a:lnSpc>
              <a:buFont typeface="Arial"/>
              <a:buChar char="•"/>
            </a:pPr>
            <a:r>
              <a:rPr lang="en-US" sz="3100">
                <a:solidFill>
                  <a:srgbClr val="372929"/>
                </a:solidFill>
                <a:latin typeface="KG Primary Penmanship"/>
              </a:rPr>
              <a:t> nerespectarea interdicţiilor privind accesul câinilor periculoşi sau agresivi în spaţii sau locuri publice.</a:t>
            </a:r>
          </a:p>
          <a:p>
            <a:pPr>
              <a:lnSpc>
                <a:spcPts val="3410"/>
              </a:lnSpc>
            </a:pPr>
          </a:p>
          <a:p>
            <a:pPr>
              <a:lnSpc>
                <a:spcPts val="3410"/>
              </a:lnSpc>
            </a:pPr>
          </a:p>
          <a:p>
            <a:pPr>
              <a:lnSpc>
                <a:spcPts val="3410"/>
              </a:lnSpc>
            </a:pPr>
            <a:r>
              <a:rPr lang="en-US" sz="3100">
                <a:solidFill>
                  <a:srgbClr val="372929"/>
                </a:solidFill>
                <a:latin typeface="KG Primary Penmanship"/>
              </a:rPr>
              <a:t>     </a:t>
            </a:r>
          </a:p>
          <a:p>
            <a:pPr>
              <a:lnSpc>
                <a:spcPts val="3410"/>
              </a:lnSpc>
            </a:pPr>
          </a:p>
          <a:p>
            <a:pPr>
              <a:lnSpc>
                <a:spcPts val="3410"/>
              </a:lnSpc>
            </a:pPr>
          </a:p>
          <a:p>
            <a:pPr>
              <a:lnSpc>
                <a:spcPts val="3410"/>
              </a:lnSpc>
            </a:pPr>
          </a:p>
        </p:txBody>
      </p:sp>
      <p:sp>
        <p:nvSpPr>
          <p:cNvPr name="TextBox 20" id="20"/>
          <p:cNvSpPr txBox="true"/>
          <p:nvPr/>
        </p:nvSpPr>
        <p:spPr>
          <a:xfrm rot="0">
            <a:off x="699086" y="141304"/>
            <a:ext cx="7858839" cy="1811020"/>
          </a:xfrm>
          <a:prstGeom prst="rect">
            <a:avLst/>
          </a:prstGeom>
        </p:spPr>
        <p:txBody>
          <a:bodyPr anchor="t" rtlCol="false" tIns="0" lIns="0" bIns="0" rIns="0">
            <a:spAutoFit/>
          </a:bodyPr>
          <a:lstStyle/>
          <a:p>
            <a:pPr algn="ctr">
              <a:lnSpc>
                <a:spcPts val="7279"/>
              </a:lnSpc>
            </a:pPr>
            <a:r>
              <a:rPr lang="en-US" sz="5199">
                <a:solidFill>
                  <a:srgbClr val="372929"/>
                </a:solidFill>
                <a:latin typeface="Canva Sans Bold"/>
              </a:rPr>
              <a:t>Constituie contravenţie:</a:t>
            </a:r>
          </a:p>
          <a:p>
            <a:pPr algn="ctr">
              <a:lnSpc>
                <a:spcPts val="727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DAGA_rTYnII</dc:identifier>
  <dcterms:modified xsi:type="dcterms:W3CDTF">2011-08-01T06:04:30Z</dcterms:modified>
  <cp:revision>1</cp:revision>
  <dc:title>Effective Oral and Multimodal Presentations Education Presentation in Yellow Brown Friendly Hand Drawn Style</dc:title>
</cp:coreProperties>
</file>